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5"/>
  </p:notesMasterIdLst>
  <p:sldIdLst>
    <p:sldId id="256" r:id="rId2"/>
    <p:sldId id="257" r:id="rId3"/>
    <p:sldId id="258" r:id="rId4"/>
    <p:sldId id="259" r:id="rId5"/>
    <p:sldId id="275" r:id="rId6"/>
    <p:sldId id="276" r:id="rId7"/>
    <p:sldId id="278" r:id="rId8"/>
    <p:sldId id="260" r:id="rId9"/>
    <p:sldId id="265" r:id="rId10"/>
    <p:sldId id="279" r:id="rId11"/>
    <p:sldId id="280" r:id="rId12"/>
    <p:sldId id="264" r:id="rId13"/>
    <p:sldId id="261" r:id="rId14"/>
    <p:sldId id="267" r:id="rId15"/>
    <p:sldId id="281" r:id="rId16"/>
    <p:sldId id="282" r:id="rId17"/>
    <p:sldId id="262" r:id="rId18"/>
    <p:sldId id="271" r:id="rId19"/>
    <p:sldId id="283" r:id="rId20"/>
    <p:sldId id="272" r:id="rId21"/>
    <p:sldId id="284" r:id="rId22"/>
    <p:sldId id="273" r:id="rId23"/>
    <p:sldId id="285" r:id="rId24"/>
    <p:sldId id="263" r:id="rId25"/>
    <p:sldId id="286" r:id="rId26"/>
    <p:sldId id="287" r:id="rId27"/>
    <p:sldId id="268" r:id="rId28"/>
    <p:sldId id="288" r:id="rId29"/>
    <p:sldId id="289" r:id="rId30"/>
    <p:sldId id="269" r:id="rId31"/>
    <p:sldId id="290" r:id="rId32"/>
    <p:sldId id="274" r:id="rId33"/>
    <p:sldId id="270" r:id="rId34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C9CA"/>
    <a:srgbClr val="395B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324" autoAdjust="0"/>
    <p:restoredTop sz="94353" autoAdjust="0"/>
  </p:normalViewPr>
  <p:slideViewPr>
    <p:cSldViewPr snapToGrid="0">
      <p:cViewPr varScale="1">
        <p:scale>
          <a:sx n="68" d="100"/>
          <a:sy n="68" d="100"/>
        </p:scale>
        <p:origin x="8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autoTitleDeleted val="1"/>
    <c:plotArea>
      <c:layout>
        <c:manualLayout>
          <c:layoutTarget val="inner"/>
          <c:xMode val="edge"/>
          <c:yMode val="edge"/>
          <c:x val="8.7421549170806578E-2"/>
          <c:y val="0.19924353205849268"/>
          <c:w val="0.3825177133206743"/>
          <c:h val="0.69710817397825275"/>
        </c:manualLayout>
      </c:layout>
      <c:pieChart>
        <c:varyColors val="1"/>
        <c:ser>
          <c:idx val="0"/>
          <c:order val="0"/>
          <c:tx>
            <c:strRef>
              <c:f>Hoja1!$B$1</c:f>
              <c:strCache>
                <c:ptCount val="1"/>
                <c:pt idx="0">
                  <c:v>Ventas</c:v>
                </c:pt>
              </c:strCache>
            </c:strRef>
          </c:tx>
          <c:dPt>
            <c:idx val="0"/>
            <c:bubble3D val="0"/>
            <c:spPr>
              <a:solidFill>
                <a:schemeClr val="accent5">
                  <a:tint val="54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88EF-AC40-83F6-50A34C207487}"/>
              </c:ext>
            </c:extLst>
          </c:dPt>
          <c:dPt>
            <c:idx val="1"/>
            <c:bubble3D val="0"/>
            <c:spPr>
              <a:solidFill>
                <a:schemeClr val="accent5">
                  <a:tint val="77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88EF-AC40-83F6-50A34C207487}"/>
              </c:ext>
            </c:extLst>
          </c:dPt>
          <c:dPt>
            <c:idx val="2"/>
            <c:bubble3D val="0"/>
            <c:spPr>
              <a:solidFill>
                <a:schemeClr val="accent5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88EF-AC40-83F6-50A34C207487}"/>
              </c:ext>
            </c:extLst>
          </c:dPt>
          <c:dPt>
            <c:idx val="3"/>
            <c:bubble3D val="0"/>
            <c:spPr>
              <a:solidFill>
                <a:schemeClr val="accent5">
                  <a:shade val="76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88EF-AC40-83F6-50A34C207487}"/>
              </c:ext>
            </c:extLst>
          </c:dPt>
          <c:dPt>
            <c:idx val="4"/>
            <c:bubble3D val="0"/>
            <c:spPr>
              <a:solidFill>
                <a:schemeClr val="accent5">
                  <a:shade val="53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9-88EF-AC40-83F6-50A34C207487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600" b="1" i="0" u="none" strike="noStrike" kern="1200" baseline="0">
                    <a:solidFill>
                      <a:schemeClr val="lt1"/>
                    </a:solidFill>
                    <a:latin typeface="Product Sans" panose="020B0403030502040203" pitchFamily="34" charset="0"/>
                    <a:ea typeface="+mn-ea"/>
                    <a:cs typeface="+mn-cs"/>
                  </a:defRPr>
                </a:pPr>
                <a:endParaRPr lang="es-MX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Hoja1!$A$2:$A$6</c:f>
              <c:strCache>
                <c:ptCount val="5"/>
                <c:pt idx="0">
                  <c:v>Common Crawl ≈ 410 mil millones de elementos.</c:v>
                </c:pt>
                <c:pt idx="1">
                  <c:v>WebText2 ≈ 19 mil millones de elementos.</c:v>
                </c:pt>
                <c:pt idx="2">
                  <c:v>Books1 ≈ 12 mil millones de elementos.</c:v>
                </c:pt>
                <c:pt idx="3">
                  <c:v>Libros Virtuales ≈ 55 mil millones elementos.</c:v>
                </c:pt>
                <c:pt idx="4">
                  <c:v>Wikipedia ≈ 3.000 millones de elementos. </c:v>
                </c:pt>
              </c:strCache>
            </c:strRef>
          </c:cat>
          <c:val>
            <c:numRef>
              <c:f>Hoja1!$B$2:$B$6</c:f>
              <c:numCache>
                <c:formatCode>General</c:formatCode>
                <c:ptCount val="5"/>
                <c:pt idx="0">
                  <c:v>6</c:v>
                </c:pt>
                <c:pt idx="1">
                  <c:v>2.2000000000000002</c:v>
                </c:pt>
                <c:pt idx="2">
                  <c:v>0.8</c:v>
                </c:pt>
                <c:pt idx="3">
                  <c:v>0.8</c:v>
                </c:pt>
                <c:pt idx="4">
                  <c:v>0.3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88EF-AC40-83F6-50A34C207487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49948416565902226"/>
          <c:y val="0.17107129561769815"/>
          <c:w val="0.45190477920459404"/>
          <c:h val="0.5505999250093738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Product Sans" panose="020B0403030502040203" pitchFamily="34" charset="0"/>
              <a:ea typeface="+mn-ea"/>
              <a:cs typeface="+mn-cs"/>
            </a:defRPr>
          </a:pPr>
          <a:endParaRPr lang="es-MX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600">
          <a:latin typeface="Product Sans" panose="020B0403030502040203" pitchFamily="34" charset="0"/>
        </a:defRPr>
      </a:pPr>
      <a:endParaRPr lang="es-MX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withinLinearReversed" id="25">
  <a:schemeClr val="accent5"/>
</cs:colorStyle>
</file>

<file path=ppt/charts/style1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defRPr sz="900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0.40743</cdr:x>
      <cdr:y>0.76601</cdr:y>
    </cdr:from>
    <cdr:to>
      <cdr:x>0.98223</cdr:x>
      <cdr:y>0.92435</cdr:y>
    </cdr:to>
    <cdr:sp macro="" textlink="">
      <cdr:nvSpPr>
        <cdr:cNvPr id="2" name="Cuadro de texto 1"/>
        <cdr:cNvSpPr txBox="1"/>
      </cdr:nvSpPr>
      <cdr:spPr>
        <a:xfrm xmlns:a="http://schemas.openxmlformats.org/drawingml/2006/main">
          <a:off x="4641100" y="4469261"/>
          <a:ext cx="6547692" cy="923827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pPr algn="ctr"/>
          <a:r>
            <a:rPr lang="es-MX" sz="2000" dirty="0">
              <a:solidFill>
                <a:schemeClr val="tx1">
                  <a:lumMod val="65000"/>
                  <a:lumOff val="35000"/>
                </a:schemeClr>
              </a:solidFill>
              <a:latin typeface="Product Sans" panose="020B0403030502040203" pitchFamily="34" charset="0"/>
            </a:rPr>
            <a:t>≈ 499</a:t>
          </a:r>
          <a:r>
            <a:rPr lang="es-MX" sz="2000" baseline="0" dirty="0">
              <a:solidFill>
                <a:schemeClr val="tx1">
                  <a:lumMod val="65000"/>
                  <a:lumOff val="35000"/>
                </a:schemeClr>
              </a:solidFill>
              <a:latin typeface="Product Sans" panose="020B0403030502040203" pitchFamily="34" charset="0"/>
            </a:rPr>
            <a:t> mil millones aprox. </a:t>
          </a:r>
        </a:p>
        <a:p xmlns:a="http://schemas.openxmlformats.org/drawingml/2006/main">
          <a:pPr algn="ctr"/>
          <a:r>
            <a:rPr lang="es-MX" sz="2000" baseline="0" dirty="0">
              <a:solidFill>
                <a:schemeClr val="tx1">
                  <a:lumMod val="65000"/>
                  <a:lumOff val="35000"/>
                </a:schemeClr>
              </a:solidFill>
              <a:latin typeface="Product Sans" panose="020B0403030502040203" pitchFamily="34" charset="0"/>
            </a:rPr>
            <a:t>de elementos analizados.  </a:t>
          </a:r>
          <a:endParaRPr lang="es-MX" sz="2000" dirty="0">
            <a:solidFill>
              <a:schemeClr val="tx1">
                <a:lumMod val="65000"/>
                <a:lumOff val="35000"/>
              </a:schemeClr>
            </a:solidFill>
            <a:latin typeface="Product Sans" panose="020B0403030502040203" pitchFamily="34" charset="0"/>
          </a:endParaRPr>
        </a:p>
      </cdr:txBody>
    </cdr:sp>
  </cdr:relSizeAnchor>
  <cdr:relSizeAnchor xmlns:cdr="http://schemas.openxmlformats.org/drawingml/2006/chartDrawing">
    <cdr:from>
      <cdr:x>0</cdr:x>
      <cdr:y>0.94286</cdr:y>
    </cdr:from>
    <cdr:to>
      <cdr:x>0.86761</cdr:x>
      <cdr:y>0.98095</cdr:y>
    </cdr:to>
    <cdr:sp macro="" textlink="">
      <cdr:nvSpPr>
        <cdr:cNvPr id="3" name="Cuadro de texto 1"/>
        <cdr:cNvSpPr txBox="1"/>
      </cdr:nvSpPr>
      <cdr:spPr>
        <a:xfrm xmlns:a="http://schemas.openxmlformats.org/drawingml/2006/main">
          <a:off x="0" y="3017520"/>
          <a:ext cx="5060315" cy="12192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l"/>
          <a:r>
            <a:rPr lang="es-MX" sz="900" dirty="0">
              <a:solidFill>
                <a:schemeClr val="tx1">
                  <a:lumMod val="65000"/>
                  <a:lumOff val="35000"/>
                </a:schemeClr>
              </a:solidFill>
            </a:rPr>
            <a:t>Datos obtenidos desde   </a:t>
          </a:r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5EE95A-A0B7-E247-B60F-D459CACFBC62}" type="datetimeFigureOut">
              <a:rPr lang="es-ES_tradnl" smtClean="0"/>
              <a:t>09/08/2022</a:t>
            </a:fld>
            <a:endParaRPr lang="es-ES_tradn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_tradn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ES_tradn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DE5585-8610-284B-BE29-B11FC0F32A6A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505839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DE5585-8610-284B-BE29-B11FC0F32A6A}" type="slidenum">
              <a:rPr lang="es-ES_tradnl" smtClean="0"/>
              <a:t>2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3229196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DE5585-8610-284B-BE29-B11FC0F32A6A}" type="slidenum">
              <a:rPr lang="es-ES_tradnl" smtClean="0"/>
              <a:t>14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0087070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DE5585-8610-284B-BE29-B11FC0F32A6A}" type="slidenum">
              <a:rPr lang="es-ES_tradnl" smtClean="0"/>
              <a:t>15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7837520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DE5585-8610-284B-BE29-B11FC0F32A6A}" type="slidenum">
              <a:rPr lang="es-ES_tradnl" smtClean="0"/>
              <a:t>16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5687284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9934F65-6B70-30C0-9327-5DF7F51558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781F427-14C0-82B8-9AEC-C7317AEC90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MX"/>
              <a:t>Haz clic para editar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5E4D5BC-6A8A-12EE-9FBE-7B8C60A55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662F5-493B-1548-BD2F-CA0070DB80A3}" type="datetimeFigureOut">
              <a:rPr lang="es-MX" smtClean="0"/>
              <a:t>09/08/2022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8394051-5F97-5789-EC31-58EAB07EE2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C985EA7-686C-22C3-ECCD-F4A0CFA25B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C64B4B-1A03-024B-A856-6E4E8A40344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6981587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A74D0FF-A2F8-99D0-DF70-DE6CFE518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ED193C02-0305-0AB9-D9D7-A7CFE98141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4A12ECD-39BC-056D-4511-A3EB33931F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662F5-493B-1548-BD2F-CA0070DB80A3}" type="datetimeFigureOut">
              <a:rPr lang="es-MX" smtClean="0"/>
              <a:t>09/08/2022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02C8BBA-32D6-F304-E744-3BE46C726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044597C-BBE2-644D-BFB6-A2EC915BB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C64B4B-1A03-024B-A856-6E4E8A40344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491795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04CD53B8-14AD-1487-0609-87C205D7E38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6625A4B8-0640-2BC4-80AC-E2CD956616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D8399B9-7885-8790-569D-385EAD37CE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662F5-493B-1548-BD2F-CA0070DB80A3}" type="datetimeFigureOut">
              <a:rPr lang="es-MX" smtClean="0"/>
              <a:t>09/08/2022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D9F027C-7362-20AC-6E99-DDB4758B26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D1B57D4-EF27-92A5-5841-DA4B4BD8C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C64B4B-1A03-024B-A856-6E4E8A40344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3567069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C97AD24-BB69-2068-FC20-0D4BC44E7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E9199F2-CEA9-C4F0-486A-24633A1B07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3A8401E-9439-372A-D745-E754BC632A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662F5-493B-1548-BD2F-CA0070DB80A3}" type="datetimeFigureOut">
              <a:rPr lang="es-MX" smtClean="0"/>
              <a:t>09/08/2022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1B51ECE-B8C4-D384-7403-AE1D2CD79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B36A05E-FCEF-A4FF-164B-216A1991AB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C64B4B-1A03-024B-A856-6E4E8A40344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9699984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61005D-CC58-A656-BE08-1C6FD0796D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A845E38-3682-5789-2AD1-C34B58A356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9D25527-C8F1-BF52-BAAB-1237FA02E1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662F5-493B-1548-BD2F-CA0070DB80A3}" type="datetimeFigureOut">
              <a:rPr lang="es-MX" smtClean="0"/>
              <a:t>09/08/2022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B917408-B307-E9EA-8A2C-EEADD78D98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9797DFF-5D66-82AD-067F-0F290C8C2D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C64B4B-1A03-024B-A856-6E4E8A40344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17436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0CBA68-9156-56A7-DE11-385175670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6C4A46F-289E-38CD-2BEE-774EE00D00E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CCF375B-F0B6-E531-4FC5-7E066CA3B5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4D52752-A220-08BE-C0A8-50DBCBA62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662F5-493B-1548-BD2F-CA0070DB80A3}" type="datetimeFigureOut">
              <a:rPr lang="es-MX" smtClean="0"/>
              <a:t>09/08/2022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0273292-76F3-DF30-0782-F133E61D95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5E8E567-47CE-A77A-C670-9BB35D336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C64B4B-1A03-024B-A856-6E4E8A40344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0515347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38FE59-8DB1-4829-5482-A72B4A33D3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38CECBE-69DC-DDB7-BE64-12255A2071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5974FB64-8A25-3C8B-6699-B0A8446A80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1242BA2B-0546-11B6-ABDA-1EFA83328F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5E1B8745-440B-A796-EF63-42F85194584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D54374C4-6D52-BF7F-442D-BFCCCCB83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662F5-493B-1548-BD2F-CA0070DB80A3}" type="datetimeFigureOut">
              <a:rPr lang="es-MX" smtClean="0"/>
              <a:t>09/08/2022</a:t>
            </a:fld>
            <a:endParaRPr lang="es-MX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1AB114F9-632B-85E8-F387-4A11AB7E9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13066540-7DEA-FBDA-8C16-44267671F3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C64B4B-1A03-024B-A856-6E4E8A40344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3905184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2C4949-1947-87C9-85A7-1C1FD87B14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DD1A5B03-F721-2E00-4AB3-307730212C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662F5-493B-1548-BD2F-CA0070DB80A3}" type="datetimeFigureOut">
              <a:rPr lang="es-MX" smtClean="0"/>
              <a:t>09/08/2022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46B236C7-8073-D886-8C47-D42BDA0146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459EC912-4335-4222-BCB8-3897DA7166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C64B4B-1A03-024B-A856-6E4E8A40344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3797618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65834502-2DB8-4181-118D-0B978EC494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662F5-493B-1548-BD2F-CA0070DB80A3}" type="datetimeFigureOut">
              <a:rPr lang="es-MX" smtClean="0"/>
              <a:t>09/08/2022</a:t>
            </a:fld>
            <a:endParaRPr lang="es-MX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68EF3764-C662-CD44-BF76-50631856E0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AA56EE1-4D16-11E5-BD77-2901A6964E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C64B4B-1A03-024B-A856-6E4E8A40344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666041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ADBA6A-D509-5A5E-D404-122A6FD6D5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7EC704F-F61D-A77D-D991-756C8369A6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D513C6B-E5C5-203B-4675-193FF77A7B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6B95F90-21F7-C820-945B-C6B28DD6F1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662F5-493B-1548-BD2F-CA0070DB80A3}" type="datetimeFigureOut">
              <a:rPr lang="es-MX" smtClean="0"/>
              <a:t>09/08/2022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1801DC1-6C96-18E4-69C0-EA497285C7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481CB19-268C-0291-BAF5-2B156D4D9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C64B4B-1A03-024B-A856-6E4E8A40344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0119574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45EADA-50BC-CE17-39BC-546E7C3B9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745777C0-BA6A-37CD-065F-392185D1763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6109CF2-380C-A0DA-60E9-0027F95AE1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280B3D2-D003-0A52-2149-42E988ECB0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662F5-493B-1548-BD2F-CA0070DB80A3}" type="datetimeFigureOut">
              <a:rPr lang="es-MX" smtClean="0"/>
              <a:t>09/08/2022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6079194-4239-2017-36A1-B24D86025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ED4B6DC-DAAC-0C65-749D-AF6DF4421F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C64B4B-1A03-024B-A856-6E4E8A40344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7059868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08748C75-21D8-57F0-2785-C76340716E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A96EDF2-3B5B-5315-E309-09CCDADBF0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3E55C48-255E-D4AD-D7E7-FDF1E2FB986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D662F5-493B-1548-BD2F-CA0070DB80A3}" type="datetimeFigureOut">
              <a:rPr lang="es-MX" smtClean="0"/>
              <a:t>09/08/2022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D893F96-89F6-8B17-FA6D-4B4784F643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BF0EFBA-B9F1-AB3E-500A-75F4B59D31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C64B4B-1A03-024B-A856-6E4E8A40344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2125988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7" Type="http://schemas.openxmlformats.org/officeDocument/2006/relationships/image" Target="../media/image24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7" Type="http://schemas.openxmlformats.org/officeDocument/2006/relationships/image" Target="../media/image32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image" Target="../media/image4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50.svg"/><Relationship Id="rId3" Type="http://schemas.openxmlformats.org/officeDocument/2006/relationships/image" Target="../media/image42.svg"/><Relationship Id="rId7" Type="http://schemas.openxmlformats.org/officeDocument/2006/relationships/image" Target="../media/image44.svg"/><Relationship Id="rId12" Type="http://schemas.openxmlformats.org/officeDocument/2006/relationships/image" Target="../media/image49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11" Type="http://schemas.openxmlformats.org/officeDocument/2006/relationships/image" Target="../media/image48.svg"/><Relationship Id="rId5" Type="http://schemas.openxmlformats.org/officeDocument/2006/relationships/image" Target="../media/image5.svg"/><Relationship Id="rId15" Type="http://schemas.openxmlformats.org/officeDocument/2006/relationships/image" Target="../media/image2.svg"/><Relationship Id="rId10" Type="http://schemas.openxmlformats.org/officeDocument/2006/relationships/image" Target="../media/image47.png"/><Relationship Id="rId4" Type="http://schemas.openxmlformats.org/officeDocument/2006/relationships/image" Target="../media/image4.png"/><Relationship Id="rId9" Type="http://schemas.openxmlformats.org/officeDocument/2006/relationships/image" Target="../media/image46.svg"/><Relationship Id="rId14" Type="http://schemas.openxmlformats.org/officeDocument/2006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50.svg"/><Relationship Id="rId3" Type="http://schemas.openxmlformats.org/officeDocument/2006/relationships/image" Target="../media/image42.svg"/><Relationship Id="rId7" Type="http://schemas.openxmlformats.org/officeDocument/2006/relationships/image" Target="../media/image44.svg"/><Relationship Id="rId12" Type="http://schemas.openxmlformats.org/officeDocument/2006/relationships/image" Target="../media/image49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11" Type="http://schemas.openxmlformats.org/officeDocument/2006/relationships/image" Target="../media/image48.svg"/><Relationship Id="rId5" Type="http://schemas.openxmlformats.org/officeDocument/2006/relationships/image" Target="../media/image5.svg"/><Relationship Id="rId15" Type="http://schemas.openxmlformats.org/officeDocument/2006/relationships/image" Target="../media/image2.svg"/><Relationship Id="rId10" Type="http://schemas.openxmlformats.org/officeDocument/2006/relationships/image" Target="../media/image47.png"/><Relationship Id="rId4" Type="http://schemas.openxmlformats.org/officeDocument/2006/relationships/image" Target="../media/image4.png"/><Relationship Id="rId9" Type="http://schemas.openxmlformats.org/officeDocument/2006/relationships/image" Target="../media/image46.svg"/><Relationship Id="rId14" Type="http://schemas.openxmlformats.org/officeDocument/2006/relationships/image" Target="../media/image1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50.svg"/><Relationship Id="rId3" Type="http://schemas.openxmlformats.org/officeDocument/2006/relationships/image" Target="../media/image42.svg"/><Relationship Id="rId7" Type="http://schemas.openxmlformats.org/officeDocument/2006/relationships/image" Target="../media/image44.svg"/><Relationship Id="rId12" Type="http://schemas.openxmlformats.org/officeDocument/2006/relationships/image" Target="../media/image49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11" Type="http://schemas.openxmlformats.org/officeDocument/2006/relationships/image" Target="../media/image48.svg"/><Relationship Id="rId5" Type="http://schemas.openxmlformats.org/officeDocument/2006/relationships/image" Target="../media/image5.svg"/><Relationship Id="rId15" Type="http://schemas.openxmlformats.org/officeDocument/2006/relationships/image" Target="../media/image2.svg"/><Relationship Id="rId10" Type="http://schemas.openxmlformats.org/officeDocument/2006/relationships/image" Target="../media/image47.png"/><Relationship Id="rId4" Type="http://schemas.openxmlformats.org/officeDocument/2006/relationships/image" Target="../media/image4.png"/><Relationship Id="rId9" Type="http://schemas.openxmlformats.org/officeDocument/2006/relationships/image" Target="../media/image46.svg"/><Relationship Id="rId1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5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sv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svg"/><Relationship Id="rId4" Type="http://schemas.openxmlformats.org/officeDocument/2006/relationships/image" Target="../media/image58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5C9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CBB398D-A6BE-E50E-E563-6F35247E1E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0781" y="956702"/>
            <a:ext cx="9671276" cy="1655762"/>
          </a:xfrm>
        </p:spPr>
        <p:txBody>
          <a:bodyPr>
            <a:normAutofit fontScale="90000"/>
          </a:bodyPr>
          <a:lstStyle/>
          <a:p>
            <a:pPr algn="l"/>
            <a:r>
              <a:rPr lang="es-MX" dirty="0">
                <a:solidFill>
                  <a:srgbClr val="395B64"/>
                </a:solidFill>
                <a:latin typeface="Product Sans" panose="020B0403030502040203" pitchFamily="34" charset="0"/>
              </a:rPr>
              <a:t>Construcción de una AppWeb implementando GPT-3 OpenAI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989A644E-BE77-97D8-6F66-271969EA29CA}"/>
              </a:ext>
            </a:extLst>
          </p:cNvPr>
          <p:cNvSpPr txBox="1"/>
          <p:nvPr/>
        </p:nvSpPr>
        <p:spPr>
          <a:xfrm>
            <a:off x="750781" y="2637808"/>
            <a:ext cx="467934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dirty="0">
                <a:solidFill>
                  <a:srgbClr val="395B64"/>
                </a:solidFill>
                <a:latin typeface="Product Sans" panose="020B0403030502040203" pitchFamily="34" charset="0"/>
              </a:rPr>
              <a:t>Eduardo Isaac Davila Bernal</a:t>
            </a:r>
          </a:p>
          <a:p>
            <a:r>
              <a:rPr lang="es-MX" sz="2000" dirty="0">
                <a:solidFill>
                  <a:srgbClr val="395B64"/>
                </a:solidFill>
                <a:latin typeface="Product Sans" panose="020B0403030502040203" pitchFamily="34" charset="0"/>
              </a:rPr>
              <a:t>Asesoría por </a:t>
            </a:r>
          </a:p>
          <a:p>
            <a:r>
              <a:rPr lang="es-MX" sz="2000" dirty="0">
                <a:solidFill>
                  <a:srgbClr val="395B64"/>
                </a:solidFill>
                <a:latin typeface="Product Sans" panose="020B0403030502040203" pitchFamily="34" charset="0"/>
              </a:rPr>
              <a:t>Dra. Alicia Montserrat Alvarado González</a:t>
            </a:r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641BFA9C-8B7F-C257-B432-4A338245E7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53714" y="5457034"/>
            <a:ext cx="4687505" cy="888527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ECE5960F-56A8-AD8A-B090-666B38B467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781" y="5414215"/>
            <a:ext cx="4320000" cy="901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96619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5C9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>
            <a:extLst>
              <a:ext uri="{FF2B5EF4-FFF2-40B4-BE49-F238E27FC236}">
                <a16:creationId xmlns:a16="http://schemas.microsoft.com/office/drawing/2014/main" id="{AF0C6D16-E158-BD10-7492-7AABAC15E8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" y="727024"/>
            <a:ext cx="9092568" cy="5403952"/>
          </a:xfrm>
          <a:prstGeom prst="rect">
            <a:avLst/>
          </a:prstGeom>
          <a:ln w="28575">
            <a:solidFill>
              <a:srgbClr val="395B64"/>
            </a:solidFill>
          </a:ln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7A1FF6BA-BD3A-D4F7-50CA-D3CB7BBDCA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6841" y="5514160"/>
            <a:ext cx="2318459" cy="1029205"/>
          </a:xfrm>
          <a:prstGeom prst="rect">
            <a:avLst/>
          </a:prstGeom>
          <a:ln w="28575">
            <a:solidFill>
              <a:srgbClr val="395B64"/>
            </a:solidFill>
          </a:ln>
        </p:spPr>
      </p:pic>
    </p:spTree>
    <p:extLst>
      <p:ext uri="{BB962C8B-B14F-4D97-AF65-F5344CB8AC3E}">
        <p14:creationId xmlns:p14="http://schemas.microsoft.com/office/powerpoint/2010/main" val="82116279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5C9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>
            <a:extLst>
              <a:ext uri="{FF2B5EF4-FFF2-40B4-BE49-F238E27FC236}">
                <a16:creationId xmlns:a16="http://schemas.microsoft.com/office/drawing/2014/main" id="{AF0C6D16-E158-BD10-7492-7AABAC15E8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0" y="339270"/>
            <a:ext cx="1731719" cy="1029206"/>
          </a:xfrm>
          <a:prstGeom prst="rect">
            <a:avLst/>
          </a:prstGeom>
          <a:ln w="28575">
            <a:solidFill>
              <a:srgbClr val="395B64"/>
            </a:solidFill>
          </a:ln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7A1FF6BA-BD3A-D4F7-50CA-D3CB7BBDCA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050" y="1619650"/>
            <a:ext cx="11391900" cy="5057066"/>
          </a:xfrm>
          <a:prstGeom prst="rect">
            <a:avLst/>
          </a:prstGeom>
          <a:ln w="28575">
            <a:solidFill>
              <a:srgbClr val="395B64"/>
            </a:solidFill>
          </a:ln>
        </p:spPr>
      </p:pic>
    </p:spTree>
    <p:extLst>
      <p:ext uri="{BB962C8B-B14F-4D97-AF65-F5344CB8AC3E}">
        <p14:creationId xmlns:p14="http://schemas.microsoft.com/office/powerpoint/2010/main" val="284171349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5C9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ráfico 3">
            <a:extLst>
              <a:ext uri="{FF2B5EF4-FFF2-40B4-BE49-F238E27FC236}">
                <a16:creationId xmlns:a16="http://schemas.microsoft.com/office/drawing/2014/main" id="{E0E4EB3B-4CF6-40F8-58E0-E19D36E8763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23430918"/>
              </p:ext>
            </p:extLst>
          </p:nvPr>
        </p:nvGraphicFramePr>
        <p:xfrm>
          <a:off x="387458" y="511766"/>
          <a:ext cx="11391254" cy="58344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CuadroTexto 4">
            <a:extLst>
              <a:ext uri="{FF2B5EF4-FFF2-40B4-BE49-F238E27FC236}">
                <a16:creationId xmlns:a16="http://schemas.microsoft.com/office/drawing/2014/main" id="{B2E3A0DF-D552-4B22-6153-64C22E23FFCD}"/>
              </a:ext>
            </a:extLst>
          </p:cNvPr>
          <p:cNvSpPr txBox="1"/>
          <p:nvPr/>
        </p:nvSpPr>
        <p:spPr>
          <a:xfrm>
            <a:off x="544451" y="751046"/>
            <a:ext cx="719267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2800" dirty="0">
                <a:solidFill>
                  <a:srgbClr val="395B64"/>
                </a:solidFill>
                <a:effectLst/>
                <a:latin typeface="Product Sans" panose="020B040303050204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Información analizada por GPT-3</a:t>
            </a:r>
            <a:endParaRPr lang="es-ES_tradnl" sz="2800" dirty="0">
              <a:solidFill>
                <a:srgbClr val="395B64"/>
              </a:solidFill>
              <a:latin typeface="Product Sans" panose="020B0403030502040203" pitchFamily="34" charset="0"/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243326E2-B9BE-2F48-6AC2-42D86B44B0E8}"/>
              </a:ext>
            </a:extLst>
          </p:cNvPr>
          <p:cNvSpPr txBox="1"/>
          <p:nvPr/>
        </p:nvSpPr>
        <p:spPr>
          <a:xfrm>
            <a:off x="1519545" y="5999232"/>
            <a:ext cx="609858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_tradnl" sz="900" dirty="0">
                <a:solidFill>
                  <a:srgbClr val="395B64"/>
                </a:solidFill>
              </a:rPr>
              <a:t>https://</a:t>
            </a:r>
            <a:r>
              <a:rPr lang="es-ES_tradnl" sz="900" dirty="0" err="1">
                <a:solidFill>
                  <a:srgbClr val="395B64"/>
                </a:solidFill>
              </a:rPr>
              <a:t>arxiv.org</a:t>
            </a:r>
            <a:r>
              <a:rPr lang="es-ES_tradnl" sz="900" dirty="0">
                <a:solidFill>
                  <a:srgbClr val="395B64"/>
                </a:solidFill>
              </a:rPr>
              <a:t>/</a:t>
            </a:r>
            <a:r>
              <a:rPr lang="es-ES_tradnl" sz="900" dirty="0" err="1">
                <a:solidFill>
                  <a:srgbClr val="395B64"/>
                </a:solidFill>
              </a:rPr>
              <a:t>pdf</a:t>
            </a:r>
            <a:r>
              <a:rPr lang="es-ES_tradnl" sz="900" dirty="0">
                <a:solidFill>
                  <a:srgbClr val="395B64"/>
                </a:solidFill>
              </a:rPr>
              <a:t>/2005.14165.pdf</a:t>
            </a:r>
          </a:p>
        </p:txBody>
      </p:sp>
    </p:spTree>
    <p:extLst>
      <p:ext uri="{BB962C8B-B14F-4D97-AF65-F5344CB8AC3E}">
        <p14:creationId xmlns:p14="http://schemas.microsoft.com/office/powerpoint/2010/main" val="108885315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5C9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>
            <a:extLst>
              <a:ext uri="{FF2B5EF4-FFF2-40B4-BE49-F238E27FC236}">
                <a16:creationId xmlns:a16="http://schemas.microsoft.com/office/drawing/2014/main" id="{2E5D89B1-95F6-3B69-DF24-A5F8B493CC10}"/>
              </a:ext>
            </a:extLst>
          </p:cNvPr>
          <p:cNvSpPr txBox="1"/>
          <p:nvPr/>
        </p:nvSpPr>
        <p:spPr>
          <a:xfrm>
            <a:off x="853207" y="494734"/>
            <a:ext cx="49135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3600" dirty="0">
                <a:solidFill>
                  <a:srgbClr val="395B64"/>
                </a:solidFill>
                <a:latin typeface="Product Sans" panose="020B0403030502040203" pitchFamily="34" charset="0"/>
              </a:rPr>
              <a:t>Fase de entrenamiento:</a:t>
            </a:r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0F91B395-BE0B-58C3-7801-0FB72EB3285F}"/>
              </a:ext>
            </a:extLst>
          </p:cNvPr>
          <p:cNvSpPr/>
          <p:nvPr/>
        </p:nvSpPr>
        <p:spPr>
          <a:xfrm>
            <a:off x="5218714" y="3226672"/>
            <a:ext cx="1080000" cy="1080000"/>
          </a:xfrm>
          <a:prstGeom prst="ellipse">
            <a:avLst/>
          </a:prstGeom>
          <a:solidFill>
            <a:srgbClr val="395B64"/>
          </a:solidFill>
          <a:ln>
            <a:solidFill>
              <a:srgbClr val="395B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400" dirty="0">
                <a:latin typeface="Product Sans" panose="020B0403030502040203" pitchFamily="34" charset="0"/>
              </a:rPr>
              <a:t>GPT-3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24A93669-1473-092F-F493-9F70A4C6ABB1}"/>
              </a:ext>
            </a:extLst>
          </p:cNvPr>
          <p:cNvSpPr txBox="1"/>
          <p:nvPr/>
        </p:nvSpPr>
        <p:spPr>
          <a:xfrm>
            <a:off x="853207" y="3449782"/>
            <a:ext cx="241551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b="0" i="0" dirty="0">
                <a:solidFill>
                  <a:srgbClr val="395B64"/>
                </a:solidFill>
                <a:effectLst/>
                <a:latin typeface="Product Sans" panose="020B0403030502040203" pitchFamily="34" charset="0"/>
              </a:rPr>
              <a:t>499 mil millones de muestras de texto </a:t>
            </a:r>
            <a:endParaRPr lang="es-ES_tradnl" dirty="0">
              <a:solidFill>
                <a:srgbClr val="395B64"/>
              </a:solidFill>
              <a:latin typeface="Product Sans" panose="020B0403030502040203" pitchFamily="34" charset="0"/>
            </a:endParaRPr>
          </a:p>
        </p:txBody>
      </p: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7D7103C0-7712-80C4-3D7B-27442B0DA4CF}"/>
              </a:ext>
            </a:extLst>
          </p:cNvPr>
          <p:cNvCxnSpPr>
            <a:stCxn id="10" idx="3"/>
            <a:endCxn id="8" idx="2"/>
          </p:cNvCxnSpPr>
          <p:nvPr/>
        </p:nvCxnSpPr>
        <p:spPr>
          <a:xfrm flipV="1">
            <a:off x="3268717" y="3766672"/>
            <a:ext cx="1949997" cy="6276"/>
          </a:xfrm>
          <a:prstGeom prst="straightConnector1">
            <a:avLst/>
          </a:prstGeom>
          <a:ln w="28575">
            <a:solidFill>
              <a:srgbClr val="395B6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Gráfico 14">
            <a:extLst>
              <a:ext uri="{FF2B5EF4-FFF2-40B4-BE49-F238E27FC236}">
                <a16:creationId xmlns:a16="http://schemas.microsoft.com/office/drawing/2014/main" id="{A4C50F72-62BC-DD96-453A-403595B152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93705" y="1447780"/>
            <a:ext cx="900000" cy="900000"/>
          </a:xfrm>
          <a:prstGeom prst="rect">
            <a:avLst/>
          </a:prstGeom>
        </p:spPr>
      </p:pic>
      <p:cxnSp>
        <p:nvCxnSpPr>
          <p:cNvPr id="17" name="Conector recto de flecha 16">
            <a:extLst>
              <a:ext uri="{FF2B5EF4-FFF2-40B4-BE49-F238E27FC236}">
                <a16:creationId xmlns:a16="http://schemas.microsoft.com/office/drawing/2014/main" id="{0EC7806C-7D21-D8CD-3C2E-1BBBB929D71A}"/>
              </a:ext>
            </a:extLst>
          </p:cNvPr>
          <p:cNvCxnSpPr>
            <a:cxnSpLocks/>
            <a:stCxn id="8" idx="6"/>
            <a:endCxn id="15" idx="1"/>
          </p:cNvCxnSpPr>
          <p:nvPr/>
        </p:nvCxnSpPr>
        <p:spPr>
          <a:xfrm flipV="1">
            <a:off x="6298714" y="1897780"/>
            <a:ext cx="1194991" cy="1868892"/>
          </a:xfrm>
          <a:prstGeom prst="straightConnector1">
            <a:avLst/>
          </a:prstGeom>
          <a:ln w="28575">
            <a:solidFill>
              <a:srgbClr val="395B6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uadroTexto 20">
            <a:extLst>
              <a:ext uri="{FF2B5EF4-FFF2-40B4-BE49-F238E27FC236}">
                <a16:creationId xmlns:a16="http://schemas.microsoft.com/office/drawing/2014/main" id="{11EFC1E5-FC49-CBCA-C300-5F6760D6497D}"/>
              </a:ext>
            </a:extLst>
          </p:cNvPr>
          <p:cNvSpPr txBox="1"/>
          <p:nvPr/>
        </p:nvSpPr>
        <p:spPr>
          <a:xfrm>
            <a:off x="8330052" y="1503433"/>
            <a:ext cx="2546647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1600" b="0" i="0" dirty="0">
                <a:solidFill>
                  <a:srgbClr val="395B64"/>
                </a:solidFill>
                <a:effectLst/>
                <a:latin typeface="Product Sans" panose="020B0403030502040203" pitchFamily="34" charset="0"/>
              </a:rPr>
              <a:t>Convierte palabras en lo que se llaman vectores, representaciones numéricas. </a:t>
            </a:r>
            <a:endParaRPr lang="es-ES_tradnl" sz="1600" dirty="0">
              <a:solidFill>
                <a:srgbClr val="395B64"/>
              </a:solidFill>
              <a:latin typeface="Product Sans" panose="020B0403030502040203" pitchFamily="34" charset="0"/>
            </a:endParaRP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A605DFD2-DA40-9B14-1221-8D1891128143}"/>
              </a:ext>
            </a:extLst>
          </p:cNvPr>
          <p:cNvSpPr txBox="1"/>
          <p:nvPr/>
        </p:nvSpPr>
        <p:spPr>
          <a:xfrm>
            <a:off x="8697015" y="2904357"/>
            <a:ext cx="194447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1600" dirty="0">
                <a:solidFill>
                  <a:srgbClr val="395B64"/>
                </a:solidFill>
                <a:latin typeface="Product Sans" panose="020B0403030502040203" pitchFamily="34" charset="0"/>
              </a:rPr>
              <a:t>Realiza</a:t>
            </a:r>
            <a:r>
              <a:rPr lang="es-MX" sz="1600" b="0" i="0" dirty="0">
                <a:solidFill>
                  <a:srgbClr val="395B64"/>
                </a:solidFill>
                <a:effectLst/>
                <a:latin typeface="Product Sans" panose="020B0403030502040203" pitchFamily="34" charset="0"/>
              </a:rPr>
              <a:t> compresión de datos</a:t>
            </a:r>
            <a:endParaRPr lang="es-ES_tradnl" sz="1600" dirty="0">
              <a:solidFill>
                <a:srgbClr val="395B64"/>
              </a:solidFill>
              <a:latin typeface="Product Sans" panose="020B0403030502040203" pitchFamily="34" charset="0"/>
            </a:endParaRPr>
          </a:p>
        </p:txBody>
      </p:sp>
      <p:pic>
        <p:nvPicPr>
          <p:cNvPr id="28" name="Gráfico 27">
            <a:extLst>
              <a:ext uri="{FF2B5EF4-FFF2-40B4-BE49-F238E27FC236}">
                <a16:creationId xmlns:a16="http://schemas.microsoft.com/office/drawing/2014/main" id="{67155801-0CC6-54A6-5D3B-651C823F14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35360" y="2959855"/>
            <a:ext cx="720000" cy="720000"/>
          </a:xfrm>
          <a:prstGeom prst="rect">
            <a:avLst/>
          </a:prstGeom>
        </p:spPr>
      </p:pic>
      <p:cxnSp>
        <p:nvCxnSpPr>
          <p:cNvPr id="30" name="Conector recto de flecha 29">
            <a:extLst>
              <a:ext uri="{FF2B5EF4-FFF2-40B4-BE49-F238E27FC236}">
                <a16:creationId xmlns:a16="http://schemas.microsoft.com/office/drawing/2014/main" id="{0D93EBF2-4BE7-55F4-9314-5FED799B2726}"/>
              </a:ext>
            </a:extLst>
          </p:cNvPr>
          <p:cNvCxnSpPr>
            <a:stCxn id="8" idx="6"/>
            <a:endCxn id="28" idx="1"/>
          </p:cNvCxnSpPr>
          <p:nvPr/>
        </p:nvCxnSpPr>
        <p:spPr>
          <a:xfrm flipV="1">
            <a:off x="6298714" y="3319855"/>
            <a:ext cx="1436646" cy="446817"/>
          </a:xfrm>
          <a:prstGeom prst="straightConnector1">
            <a:avLst/>
          </a:prstGeom>
          <a:ln w="28575">
            <a:solidFill>
              <a:srgbClr val="395B6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CuadroTexto 30">
            <a:extLst>
              <a:ext uri="{FF2B5EF4-FFF2-40B4-BE49-F238E27FC236}">
                <a16:creationId xmlns:a16="http://schemas.microsoft.com/office/drawing/2014/main" id="{EF4E9F0E-FBE9-0406-D668-B46BE05FCC3C}"/>
              </a:ext>
            </a:extLst>
          </p:cNvPr>
          <p:cNvSpPr txBox="1"/>
          <p:nvPr/>
        </p:nvSpPr>
        <p:spPr>
          <a:xfrm>
            <a:off x="8631136" y="4141339"/>
            <a:ext cx="1944478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1600" b="0" i="0" dirty="0">
                <a:solidFill>
                  <a:srgbClr val="395B64"/>
                </a:solidFill>
                <a:effectLst/>
                <a:latin typeface="Product Sans" panose="020B0403030502040203" pitchFamily="34" charset="0"/>
              </a:rPr>
              <a:t>El programa intenta descomprimir este texto comprimido en una oración válida.</a:t>
            </a:r>
            <a:endParaRPr lang="es-ES_tradnl" sz="1600" dirty="0">
              <a:solidFill>
                <a:srgbClr val="395B64"/>
              </a:solidFill>
              <a:latin typeface="Product Sans" panose="020B0403030502040203" pitchFamily="34" charset="0"/>
            </a:endParaRPr>
          </a:p>
        </p:txBody>
      </p:sp>
      <p:pic>
        <p:nvPicPr>
          <p:cNvPr id="33" name="Gráfico 32">
            <a:extLst>
              <a:ext uri="{FF2B5EF4-FFF2-40B4-BE49-F238E27FC236}">
                <a16:creationId xmlns:a16="http://schemas.microsoft.com/office/drawing/2014/main" id="{FE9B1C35-4900-88DB-3243-D34C5AB467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461990" y="4291930"/>
            <a:ext cx="900000" cy="900000"/>
          </a:xfrm>
          <a:prstGeom prst="rect">
            <a:avLst/>
          </a:prstGeom>
        </p:spPr>
      </p:pic>
      <p:cxnSp>
        <p:nvCxnSpPr>
          <p:cNvPr id="36" name="Conector recto de flecha 35">
            <a:extLst>
              <a:ext uri="{FF2B5EF4-FFF2-40B4-BE49-F238E27FC236}">
                <a16:creationId xmlns:a16="http://schemas.microsoft.com/office/drawing/2014/main" id="{ED4B66BC-C2EF-1482-2DCB-BC3C49172ED5}"/>
              </a:ext>
            </a:extLst>
          </p:cNvPr>
          <p:cNvCxnSpPr>
            <a:stCxn id="8" idx="6"/>
            <a:endCxn id="33" idx="1"/>
          </p:cNvCxnSpPr>
          <p:nvPr/>
        </p:nvCxnSpPr>
        <p:spPr>
          <a:xfrm>
            <a:off x="6298714" y="3766672"/>
            <a:ext cx="1163276" cy="975258"/>
          </a:xfrm>
          <a:prstGeom prst="straightConnector1">
            <a:avLst/>
          </a:prstGeom>
          <a:ln w="28575">
            <a:solidFill>
              <a:srgbClr val="395B6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ector angular 39">
            <a:extLst>
              <a:ext uri="{FF2B5EF4-FFF2-40B4-BE49-F238E27FC236}">
                <a16:creationId xmlns:a16="http://schemas.microsoft.com/office/drawing/2014/main" id="{39A96586-E269-82A4-CB6F-3E58843CCC28}"/>
              </a:ext>
            </a:extLst>
          </p:cNvPr>
          <p:cNvCxnSpPr>
            <a:cxnSpLocks/>
            <a:stCxn id="31" idx="2"/>
          </p:cNvCxnSpPr>
          <p:nvPr/>
        </p:nvCxnSpPr>
        <p:spPr>
          <a:xfrm rot="5400000" flipH="1">
            <a:off x="6030818" y="1892221"/>
            <a:ext cx="1698104" cy="5447011"/>
          </a:xfrm>
          <a:prstGeom prst="bentConnector4">
            <a:avLst>
              <a:gd name="adj1" fmla="val -13462"/>
              <a:gd name="adj2" fmla="val 100182"/>
            </a:avLst>
          </a:prstGeom>
          <a:ln w="28575">
            <a:solidFill>
              <a:srgbClr val="395B6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057789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/>
      <p:bldP spid="21" grpId="0"/>
      <p:bldP spid="26" grpId="0"/>
      <p:bldP spid="3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95B6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E2669DEC-1999-B928-D39E-D7BA2722BB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32" t="3896" r="83446" b="4091"/>
          <a:stretch/>
        </p:blipFill>
        <p:spPr>
          <a:xfrm>
            <a:off x="7646480" y="4470179"/>
            <a:ext cx="991516" cy="2111332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DC8A1A55-4FF0-F51F-171E-557F2B8E23B0}"/>
              </a:ext>
            </a:extLst>
          </p:cNvPr>
          <p:cNvSpPr txBox="1"/>
          <p:nvPr/>
        </p:nvSpPr>
        <p:spPr>
          <a:xfrm>
            <a:off x="9180436" y="3761106"/>
            <a:ext cx="12250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3200" dirty="0">
                <a:solidFill>
                  <a:srgbClr val="A5C9CA"/>
                </a:solidFill>
                <a:latin typeface="Product Sans" panose="020B0403030502040203" pitchFamily="34" charset="0"/>
              </a:rPr>
              <a:t>Score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8FE66B30-E18B-2F1F-21D5-8D3BC07CFB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254" t="3896" r="26390" b="4091"/>
          <a:stretch/>
        </p:blipFill>
        <p:spPr>
          <a:xfrm>
            <a:off x="8637996" y="4470179"/>
            <a:ext cx="3301788" cy="2111332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72B3FEDB-59D9-D0A2-79F9-73D0796B0C7F}"/>
              </a:ext>
            </a:extLst>
          </p:cNvPr>
          <p:cNvSpPr txBox="1"/>
          <p:nvPr/>
        </p:nvSpPr>
        <p:spPr>
          <a:xfrm>
            <a:off x="7646480" y="1433976"/>
            <a:ext cx="39910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dirty="0">
                <a:solidFill>
                  <a:srgbClr val="A5C9CA"/>
                </a:solidFill>
                <a:latin typeface="Product Sans" panose="020B0403030502040203" pitchFamily="34" charset="0"/>
              </a:rPr>
              <a:t>Cuando vemos su avance, podemos observar que entre más datos procesa, esta tiene un mejor entendimiento del idioma.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23B9A70F-7420-26A4-CB60-EB2AD1EF975D}"/>
              </a:ext>
            </a:extLst>
          </p:cNvPr>
          <p:cNvSpPr txBox="1"/>
          <p:nvPr/>
        </p:nvSpPr>
        <p:spPr>
          <a:xfrm>
            <a:off x="7641812" y="6581511"/>
            <a:ext cx="4297971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_tradnl" sz="800" dirty="0">
                <a:solidFill>
                  <a:srgbClr val="A5C9CA"/>
                </a:solidFill>
              </a:rPr>
              <a:t>https://</a:t>
            </a:r>
            <a:r>
              <a:rPr lang="es-ES_tradnl" sz="800" dirty="0" err="1">
                <a:solidFill>
                  <a:srgbClr val="A5C9CA"/>
                </a:solidFill>
              </a:rPr>
              <a:t>cloud.google.com</a:t>
            </a:r>
            <a:r>
              <a:rPr lang="es-ES_tradnl" sz="800" dirty="0">
                <a:solidFill>
                  <a:srgbClr val="A5C9CA"/>
                </a:solidFill>
              </a:rPr>
              <a:t>/</a:t>
            </a:r>
            <a:r>
              <a:rPr lang="es-ES_tradnl" sz="800" dirty="0" err="1">
                <a:solidFill>
                  <a:srgbClr val="A5C9CA"/>
                </a:solidFill>
              </a:rPr>
              <a:t>translate</a:t>
            </a:r>
            <a:r>
              <a:rPr lang="es-ES_tradnl" sz="800" dirty="0">
                <a:solidFill>
                  <a:srgbClr val="A5C9CA"/>
                </a:solidFill>
              </a:rPr>
              <a:t>/</a:t>
            </a:r>
            <a:r>
              <a:rPr lang="es-ES_tradnl" sz="800" dirty="0" err="1">
                <a:solidFill>
                  <a:srgbClr val="A5C9CA"/>
                </a:solidFill>
              </a:rPr>
              <a:t>automl</a:t>
            </a:r>
            <a:r>
              <a:rPr lang="es-ES_tradnl" sz="800" dirty="0">
                <a:solidFill>
                  <a:srgbClr val="A5C9CA"/>
                </a:solidFill>
              </a:rPr>
              <a:t>/</a:t>
            </a:r>
            <a:r>
              <a:rPr lang="es-ES_tradnl" sz="800" dirty="0" err="1">
                <a:solidFill>
                  <a:srgbClr val="A5C9CA"/>
                </a:solidFill>
              </a:rPr>
              <a:t>docs</a:t>
            </a:r>
            <a:r>
              <a:rPr lang="es-ES_tradnl" sz="800" dirty="0">
                <a:solidFill>
                  <a:srgbClr val="A5C9CA"/>
                </a:solidFill>
              </a:rPr>
              <a:t>/</a:t>
            </a:r>
            <a:r>
              <a:rPr lang="es-ES_tradnl" sz="800" dirty="0" err="1">
                <a:solidFill>
                  <a:srgbClr val="A5C9CA"/>
                </a:solidFill>
              </a:rPr>
              <a:t>evaluate#bleu</a:t>
            </a:r>
            <a:endParaRPr lang="es-ES_tradnl" sz="800" dirty="0">
              <a:solidFill>
                <a:srgbClr val="A5C9CA"/>
              </a:solidFill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7C54D759-20BF-F9FF-1D12-282B194D45EF}"/>
              </a:ext>
            </a:extLst>
          </p:cNvPr>
          <p:cNvSpPr txBox="1"/>
          <p:nvPr/>
        </p:nvSpPr>
        <p:spPr>
          <a:xfrm>
            <a:off x="3947014" y="431472"/>
            <a:ext cx="42979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3200" dirty="0">
                <a:solidFill>
                  <a:srgbClr val="A5C9CA"/>
                </a:solidFill>
                <a:latin typeface="Product Sans" panose="020B0403030502040203" pitchFamily="34" charset="0"/>
              </a:rPr>
              <a:t>Entre más datos, mejor</a:t>
            </a:r>
          </a:p>
        </p:txBody>
      </p:sp>
      <p:pic>
        <p:nvPicPr>
          <p:cNvPr id="3074" name="Picture 2" descr="gpt3-03-04">
            <a:extLst>
              <a:ext uri="{FF2B5EF4-FFF2-40B4-BE49-F238E27FC236}">
                <a16:creationId xmlns:a16="http://schemas.microsoft.com/office/drawing/2014/main" id="{0E3DF259-BD9E-85E1-7DED-6B1AAF23F4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89" t="3900" r="14229"/>
          <a:stretch/>
        </p:blipFill>
        <p:spPr bwMode="auto">
          <a:xfrm>
            <a:off x="429818" y="1284784"/>
            <a:ext cx="6720904" cy="4288431"/>
          </a:xfrm>
          <a:prstGeom prst="rect">
            <a:avLst/>
          </a:prstGeom>
          <a:noFill/>
          <a:ln w="38100">
            <a:solidFill>
              <a:srgbClr val="A5C9CA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36039D8A-2520-6AF4-6EDE-09D69E998C98}"/>
              </a:ext>
            </a:extLst>
          </p:cNvPr>
          <p:cNvSpPr txBox="1"/>
          <p:nvPr/>
        </p:nvSpPr>
        <p:spPr>
          <a:xfrm>
            <a:off x="429818" y="5680594"/>
            <a:ext cx="4297971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_tradnl" sz="800" dirty="0">
                <a:solidFill>
                  <a:srgbClr val="A5C9CA"/>
                </a:solidFill>
              </a:rPr>
              <a:t>https://</a:t>
            </a:r>
            <a:r>
              <a:rPr lang="es-ES_tradnl" sz="800" dirty="0" err="1">
                <a:solidFill>
                  <a:srgbClr val="A5C9CA"/>
                </a:solidFill>
              </a:rPr>
              <a:t>arxiv.org</a:t>
            </a:r>
            <a:r>
              <a:rPr lang="es-ES_tradnl" sz="800" dirty="0">
                <a:solidFill>
                  <a:srgbClr val="A5C9CA"/>
                </a:solidFill>
              </a:rPr>
              <a:t>/</a:t>
            </a:r>
            <a:r>
              <a:rPr lang="es-ES_tradnl" sz="800" dirty="0" err="1">
                <a:solidFill>
                  <a:srgbClr val="A5C9CA"/>
                </a:solidFill>
              </a:rPr>
              <a:t>pdf</a:t>
            </a:r>
            <a:r>
              <a:rPr lang="es-ES_tradnl" sz="800" dirty="0">
                <a:solidFill>
                  <a:srgbClr val="A5C9CA"/>
                </a:solidFill>
              </a:rPr>
              <a:t>/2005.14165.pdf</a:t>
            </a:r>
          </a:p>
        </p:txBody>
      </p:sp>
    </p:spTree>
    <p:extLst>
      <p:ext uri="{BB962C8B-B14F-4D97-AF65-F5344CB8AC3E}">
        <p14:creationId xmlns:p14="http://schemas.microsoft.com/office/powerpoint/2010/main" val="204520893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1" grpId="0"/>
      <p:bldP spid="1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95B6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n 22">
            <a:extLst>
              <a:ext uri="{FF2B5EF4-FFF2-40B4-BE49-F238E27FC236}">
                <a16:creationId xmlns:a16="http://schemas.microsoft.com/office/drawing/2014/main" id="{7D036F5E-C9A3-B905-03E8-9267833290F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32" t="3896" r="83446" b="4091"/>
          <a:stretch/>
        </p:blipFill>
        <p:spPr>
          <a:xfrm>
            <a:off x="4350830" y="2373334"/>
            <a:ext cx="991516" cy="2111332"/>
          </a:xfrm>
          <a:prstGeom prst="rect">
            <a:avLst/>
          </a:prstGeom>
        </p:spPr>
      </p:pic>
      <p:sp>
        <p:nvSpPr>
          <p:cNvPr id="24" name="CuadroTexto 23">
            <a:extLst>
              <a:ext uri="{FF2B5EF4-FFF2-40B4-BE49-F238E27FC236}">
                <a16:creationId xmlns:a16="http://schemas.microsoft.com/office/drawing/2014/main" id="{D296BA14-DC5A-ED8B-7379-C6A0EC69025F}"/>
              </a:ext>
            </a:extLst>
          </p:cNvPr>
          <p:cNvSpPr txBox="1"/>
          <p:nvPr/>
        </p:nvSpPr>
        <p:spPr>
          <a:xfrm>
            <a:off x="5884786" y="1664261"/>
            <a:ext cx="12250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3200" dirty="0">
                <a:solidFill>
                  <a:srgbClr val="A5C9CA"/>
                </a:solidFill>
                <a:latin typeface="Product Sans" panose="020B0403030502040203" pitchFamily="34" charset="0"/>
              </a:rPr>
              <a:t>Score</a:t>
            </a:r>
          </a:p>
        </p:txBody>
      </p:sp>
      <p:pic>
        <p:nvPicPr>
          <p:cNvPr id="25" name="Imagen 24">
            <a:extLst>
              <a:ext uri="{FF2B5EF4-FFF2-40B4-BE49-F238E27FC236}">
                <a16:creationId xmlns:a16="http://schemas.microsoft.com/office/drawing/2014/main" id="{C8BC6A58-AE67-AFA0-36C8-6E7AD04B0C7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254" t="3896" r="26390" b="4091"/>
          <a:stretch/>
        </p:blipFill>
        <p:spPr>
          <a:xfrm>
            <a:off x="5342346" y="2373334"/>
            <a:ext cx="3301788" cy="2111332"/>
          </a:xfrm>
          <a:prstGeom prst="rect">
            <a:avLst/>
          </a:prstGeom>
        </p:spPr>
      </p:pic>
      <p:sp>
        <p:nvSpPr>
          <p:cNvPr id="26" name="CuadroTexto 25">
            <a:extLst>
              <a:ext uri="{FF2B5EF4-FFF2-40B4-BE49-F238E27FC236}">
                <a16:creationId xmlns:a16="http://schemas.microsoft.com/office/drawing/2014/main" id="{B9834FCA-AB94-CFAC-2A22-A1ED77FEA1F8}"/>
              </a:ext>
            </a:extLst>
          </p:cNvPr>
          <p:cNvSpPr txBox="1"/>
          <p:nvPr/>
        </p:nvSpPr>
        <p:spPr>
          <a:xfrm>
            <a:off x="4346162" y="4484666"/>
            <a:ext cx="4297971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_tradnl" sz="800" dirty="0">
                <a:solidFill>
                  <a:srgbClr val="A5C9CA"/>
                </a:solidFill>
              </a:rPr>
              <a:t>https://</a:t>
            </a:r>
            <a:r>
              <a:rPr lang="es-ES_tradnl" sz="800" dirty="0" err="1">
                <a:solidFill>
                  <a:srgbClr val="A5C9CA"/>
                </a:solidFill>
              </a:rPr>
              <a:t>cloud.google.com</a:t>
            </a:r>
            <a:r>
              <a:rPr lang="es-ES_tradnl" sz="800" dirty="0">
                <a:solidFill>
                  <a:srgbClr val="A5C9CA"/>
                </a:solidFill>
              </a:rPr>
              <a:t>/</a:t>
            </a:r>
            <a:r>
              <a:rPr lang="es-ES_tradnl" sz="800" dirty="0" err="1">
                <a:solidFill>
                  <a:srgbClr val="A5C9CA"/>
                </a:solidFill>
              </a:rPr>
              <a:t>translate</a:t>
            </a:r>
            <a:r>
              <a:rPr lang="es-ES_tradnl" sz="800" dirty="0">
                <a:solidFill>
                  <a:srgbClr val="A5C9CA"/>
                </a:solidFill>
              </a:rPr>
              <a:t>/</a:t>
            </a:r>
            <a:r>
              <a:rPr lang="es-ES_tradnl" sz="800" dirty="0" err="1">
                <a:solidFill>
                  <a:srgbClr val="A5C9CA"/>
                </a:solidFill>
              </a:rPr>
              <a:t>automl</a:t>
            </a:r>
            <a:r>
              <a:rPr lang="es-ES_tradnl" sz="800" dirty="0">
                <a:solidFill>
                  <a:srgbClr val="A5C9CA"/>
                </a:solidFill>
              </a:rPr>
              <a:t>/</a:t>
            </a:r>
            <a:r>
              <a:rPr lang="es-ES_tradnl" sz="800" dirty="0" err="1">
                <a:solidFill>
                  <a:srgbClr val="A5C9CA"/>
                </a:solidFill>
              </a:rPr>
              <a:t>docs</a:t>
            </a:r>
            <a:r>
              <a:rPr lang="es-ES_tradnl" sz="800" dirty="0">
                <a:solidFill>
                  <a:srgbClr val="A5C9CA"/>
                </a:solidFill>
              </a:rPr>
              <a:t>/</a:t>
            </a:r>
            <a:r>
              <a:rPr lang="es-ES_tradnl" sz="800" dirty="0" err="1">
                <a:solidFill>
                  <a:srgbClr val="A5C9CA"/>
                </a:solidFill>
              </a:rPr>
              <a:t>evaluate#bleu</a:t>
            </a:r>
            <a:endParaRPr lang="es-ES_tradnl" sz="800" dirty="0">
              <a:solidFill>
                <a:srgbClr val="A5C9CA"/>
              </a:solidFill>
            </a:endParaRPr>
          </a:p>
        </p:txBody>
      </p:sp>
      <p:pic>
        <p:nvPicPr>
          <p:cNvPr id="3074" name="Picture 2" descr="gpt3-03-04">
            <a:extLst>
              <a:ext uri="{FF2B5EF4-FFF2-40B4-BE49-F238E27FC236}">
                <a16:creationId xmlns:a16="http://schemas.microsoft.com/office/drawing/2014/main" id="{0E3DF259-BD9E-85E1-7DED-6B1AAF23F4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89" t="3900" r="14229"/>
          <a:stretch/>
        </p:blipFill>
        <p:spPr bwMode="auto">
          <a:xfrm>
            <a:off x="1319809" y="381439"/>
            <a:ext cx="9552382" cy="6095122"/>
          </a:xfrm>
          <a:prstGeom prst="rect">
            <a:avLst/>
          </a:prstGeom>
          <a:noFill/>
          <a:ln w="38100">
            <a:solidFill>
              <a:srgbClr val="A5C9CA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36039D8A-2520-6AF4-6EDE-09D69E998C98}"/>
              </a:ext>
            </a:extLst>
          </p:cNvPr>
          <p:cNvSpPr txBox="1"/>
          <p:nvPr/>
        </p:nvSpPr>
        <p:spPr>
          <a:xfrm>
            <a:off x="1319809" y="6476561"/>
            <a:ext cx="4297971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_tradnl" sz="800" dirty="0">
                <a:solidFill>
                  <a:srgbClr val="A5C9CA"/>
                </a:solidFill>
              </a:rPr>
              <a:t>https://</a:t>
            </a:r>
            <a:r>
              <a:rPr lang="es-ES_tradnl" sz="800" dirty="0" err="1">
                <a:solidFill>
                  <a:srgbClr val="A5C9CA"/>
                </a:solidFill>
              </a:rPr>
              <a:t>arxiv.org</a:t>
            </a:r>
            <a:r>
              <a:rPr lang="es-ES_tradnl" sz="800" dirty="0">
                <a:solidFill>
                  <a:srgbClr val="A5C9CA"/>
                </a:solidFill>
              </a:rPr>
              <a:t>/</a:t>
            </a:r>
            <a:r>
              <a:rPr lang="es-ES_tradnl" sz="800" dirty="0" err="1">
                <a:solidFill>
                  <a:srgbClr val="A5C9CA"/>
                </a:solidFill>
              </a:rPr>
              <a:t>pdf</a:t>
            </a:r>
            <a:r>
              <a:rPr lang="es-ES_tradnl" sz="800" dirty="0">
                <a:solidFill>
                  <a:srgbClr val="A5C9CA"/>
                </a:solidFill>
              </a:rPr>
              <a:t>/2005.14165.pdf</a:t>
            </a:r>
          </a:p>
        </p:txBody>
      </p:sp>
    </p:spTree>
    <p:extLst>
      <p:ext uri="{BB962C8B-B14F-4D97-AF65-F5344CB8AC3E}">
        <p14:creationId xmlns:p14="http://schemas.microsoft.com/office/powerpoint/2010/main" val="236859369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95B6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8FE66B30-E18B-2F1F-21D5-8D3BC07CFB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254" t="3896" r="26390" b="4091"/>
          <a:stretch/>
        </p:blipFill>
        <p:spPr>
          <a:xfrm>
            <a:off x="5831760" y="1926962"/>
            <a:ext cx="5859054" cy="3746579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E2669DEC-1999-B928-D39E-D7BA2722BB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32" t="3896" r="83446" b="4091"/>
          <a:stretch/>
        </p:blipFill>
        <p:spPr>
          <a:xfrm>
            <a:off x="4072305" y="1926961"/>
            <a:ext cx="1759455" cy="3746580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DC8A1A55-4FF0-F51F-171E-557F2B8E23B0}"/>
              </a:ext>
            </a:extLst>
          </p:cNvPr>
          <p:cNvSpPr txBox="1"/>
          <p:nvPr/>
        </p:nvSpPr>
        <p:spPr>
          <a:xfrm>
            <a:off x="9063875" y="1102772"/>
            <a:ext cx="12250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3200" dirty="0">
                <a:solidFill>
                  <a:srgbClr val="A5C9CA"/>
                </a:solidFill>
                <a:latin typeface="Product Sans" panose="020B0403030502040203" pitchFamily="34" charset="0"/>
              </a:rPr>
              <a:t>Score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23B9A70F-7420-26A4-CB60-EB2AD1EF975D}"/>
              </a:ext>
            </a:extLst>
          </p:cNvPr>
          <p:cNvSpPr txBox="1"/>
          <p:nvPr/>
        </p:nvSpPr>
        <p:spPr>
          <a:xfrm>
            <a:off x="7894029" y="5805234"/>
            <a:ext cx="4297971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_tradnl" sz="800" dirty="0">
                <a:solidFill>
                  <a:srgbClr val="A5C9CA"/>
                </a:solidFill>
              </a:rPr>
              <a:t>https://</a:t>
            </a:r>
            <a:r>
              <a:rPr lang="es-ES_tradnl" sz="800" dirty="0" err="1">
                <a:solidFill>
                  <a:srgbClr val="A5C9CA"/>
                </a:solidFill>
              </a:rPr>
              <a:t>cloud.google.com</a:t>
            </a:r>
            <a:r>
              <a:rPr lang="es-ES_tradnl" sz="800" dirty="0">
                <a:solidFill>
                  <a:srgbClr val="A5C9CA"/>
                </a:solidFill>
              </a:rPr>
              <a:t>/</a:t>
            </a:r>
            <a:r>
              <a:rPr lang="es-ES_tradnl" sz="800" dirty="0" err="1">
                <a:solidFill>
                  <a:srgbClr val="A5C9CA"/>
                </a:solidFill>
              </a:rPr>
              <a:t>translate</a:t>
            </a:r>
            <a:r>
              <a:rPr lang="es-ES_tradnl" sz="800" dirty="0">
                <a:solidFill>
                  <a:srgbClr val="A5C9CA"/>
                </a:solidFill>
              </a:rPr>
              <a:t>/</a:t>
            </a:r>
            <a:r>
              <a:rPr lang="es-ES_tradnl" sz="800" dirty="0" err="1">
                <a:solidFill>
                  <a:srgbClr val="A5C9CA"/>
                </a:solidFill>
              </a:rPr>
              <a:t>automl</a:t>
            </a:r>
            <a:r>
              <a:rPr lang="es-ES_tradnl" sz="800" dirty="0">
                <a:solidFill>
                  <a:srgbClr val="A5C9CA"/>
                </a:solidFill>
              </a:rPr>
              <a:t>/</a:t>
            </a:r>
            <a:r>
              <a:rPr lang="es-ES_tradnl" sz="800" dirty="0" err="1">
                <a:solidFill>
                  <a:srgbClr val="A5C9CA"/>
                </a:solidFill>
              </a:rPr>
              <a:t>docs</a:t>
            </a:r>
            <a:r>
              <a:rPr lang="es-ES_tradnl" sz="800" dirty="0">
                <a:solidFill>
                  <a:srgbClr val="A5C9CA"/>
                </a:solidFill>
              </a:rPr>
              <a:t>/</a:t>
            </a:r>
            <a:r>
              <a:rPr lang="es-ES_tradnl" sz="800" dirty="0" err="1">
                <a:solidFill>
                  <a:srgbClr val="A5C9CA"/>
                </a:solidFill>
              </a:rPr>
              <a:t>evaluate#bleu</a:t>
            </a:r>
            <a:endParaRPr lang="es-ES_tradnl" sz="800" dirty="0">
              <a:solidFill>
                <a:srgbClr val="A5C9CA"/>
              </a:solidFill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7C54D759-20BF-F9FF-1D12-282B194D45EF}"/>
              </a:ext>
            </a:extLst>
          </p:cNvPr>
          <p:cNvSpPr txBox="1"/>
          <p:nvPr/>
        </p:nvSpPr>
        <p:spPr>
          <a:xfrm>
            <a:off x="3947014" y="431472"/>
            <a:ext cx="42979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3200" dirty="0">
                <a:solidFill>
                  <a:srgbClr val="A5C9CA"/>
                </a:solidFill>
                <a:latin typeface="Product Sans" panose="020B0403030502040203" pitchFamily="34" charset="0"/>
              </a:rPr>
              <a:t>Entre más datos, mejor</a:t>
            </a:r>
          </a:p>
        </p:txBody>
      </p:sp>
      <p:pic>
        <p:nvPicPr>
          <p:cNvPr id="3074" name="Picture 2" descr="gpt3-03-04">
            <a:extLst>
              <a:ext uri="{FF2B5EF4-FFF2-40B4-BE49-F238E27FC236}">
                <a16:creationId xmlns:a16="http://schemas.microsoft.com/office/drawing/2014/main" id="{0E3DF259-BD9E-85E1-7DED-6B1AAF23F4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89" t="3900" r="14229"/>
          <a:stretch/>
        </p:blipFill>
        <p:spPr bwMode="auto">
          <a:xfrm>
            <a:off x="488481" y="2688998"/>
            <a:ext cx="3360451" cy="2144215"/>
          </a:xfrm>
          <a:prstGeom prst="rect">
            <a:avLst/>
          </a:prstGeom>
          <a:noFill/>
          <a:ln w="38100">
            <a:solidFill>
              <a:srgbClr val="A5C9CA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36039D8A-2520-6AF4-6EDE-09D69E998C98}"/>
              </a:ext>
            </a:extLst>
          </p:cNvPr>
          <p:cNvSpPr txBox="1"/>
          <p:nvPr/>
        </p:nvSpPr>
        <p:spPr>
          <a:xfrm>
            <a:off x="488481" y="5032894"/>
            <a:ext cx="4297971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_tradnl" sz="800" dirty="0">
                <a:solidFill>
                  <a:srgbClr val="A5C9CA"/>
                </a:solidFill>
              </a:rPr>
              <a:t>https://</a:t>
            </a:r>
            <a:r>
              <a:rPr lang="es-ES_tradnl" sz="800" dirty="0" err="1">
                <a:solidFill>
                  <a:srgbClr val="A5C9CA"/>
                </a:solidFill>
              </a:rPr>
              <a:t>arxiv.org</a:t>
            </a:r>
            <a:r>
              <a:rPr lang="es-ES_tradnl" sz="800" dirty="0">
                <a:solidFill>
                  <a:srgbClr val="A5C9CA"/>
                </a:solidFill>
              </a:rPr>
              <a:t>/</a:t>
            </a:r>
            <a:r>
              <a:rPr lang="es-ES_tradnl" sz="800" dirty="0" err="1">
                <a:solidFill>
                  <a:srgbClr val="A5C9CA"/>
                </a:solidFill>
              </a:rPr>
              <a:t>pdf</a:t>
            </a:r>
            <a:r>
              <a:rPr lang="es-ES_tradnl" sz="800" dirty="0">
                <a:solidFill>
                  <a:srgbClr val="A5C9CA"/>
                </a:solidFill>
              </a:rPr>
              <a:t>/2005.14165.pdf</a:t>
            </a:r>
          </a:p>
        </p:txBody>
      </p:sp>
    </p:spTree>
    <p:extLst>
      <p:ext uri="{BB962C8B-B14F-4D97-AF65-F5344CB8AC3E}">
        <p14:creationId xmlns:p14="http://schemas.microsoft.com/office/powerpoint/2010/main" val="418153814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5C9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65814870-91C6-90C4-E476-DD6ABE80C122}"/>
              </a:ext>
            </a:extLst>
          </p:cNvPr>
          <p:cNvSpPr txBox="1"/>
          <p:nvPr/>
        </p:nvSpPr>
        <p:spPr>
          <a:xfrm>
            <a:off x="1156526" y="1583703"/>
            <a:ext cx="987894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2000" b="0" i="0" dirty="0">
                <a:solidFill>
                  <a:srgbClr val="395B64"/>
                </a:solidFill>
                <a:effectLst/>
                <a:latin typeface="Product Sans" panose="020B0403030502040203" pitchFamily="34" charset="0"/>
              </a:rPr>
              <a:t>GPT-3 ya tiene tanta información sobre las muchas formas en que se combinan las palabras que solo se le puede dar un puñado de ejemplos de una tarea, y adquiere la capacidad de realizar también esa nueva tarea.</a:t>
            </a:r>
            <a:endParaRPr lang="es-ES_tradnl" sz="2000" dirty="0">
              <a:solidFill>
                <a:srgbClr val="395B64"/>
              </a:solidFill>
              <a:latin typeface="Product Sans" panose="020B0403030502040203" pitchFamily="34" charset="0"/>
            </a:endParaRP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E0B6434A-519C-4CC9-CE5B-BCA184A1F0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873" y="333736"/>
            <a:ext cx="10515600" cy="1325563"/>
          </a:xfrm>
        </p:spPr>
        <p:txBody>
          <a:bodyPr>
            <a:normAutofit/>
          </a:bodyPr>
          <a:lstStyle/>
          <a:p>
            <a:r>
              <a:rPr lang="es-ES_tradnl" sz="2800" b="1" dirty="0">
                <a:solidFill>
                  <a:srgbClr val="395B64"/>
                </a:solidFill>
                <a:latin typeface="Product Sans" panose="020B0403030502040203" pitchFamily="34" charset="0"/>
              </a:rPr>
              <a:t>Aplicaciones de GPT-3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EAEFF082-4784-C9F2-9E21-AC125C713671}"/>
              </a:ext>
            </a:extLst>
          </p:cNvPr>
          <p:cNvSpPr txBox="1"/>
          <p:nvPr/>
        </p:nvSpPr>
        <p:spPr>
          <a:xfrm>
            <a:off x="8398247" y="4899653"/>
            <a:ext cx="276053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b="1" dirty="0">
                <a:solidFill>
                  <a:srgbClr val="395B64"/>
                </a:solidFill>
                <a:latin typeface="Product Sans" panose="020B0403030502040203" pitchFamily="34" charset="0"/>
              </a:rPr>
              <a:t>Creación</a:t>
            </a:r>
            <a:endParaRPr lang="es-MX" b="1" i="0" dirty="0">
              <a:solidFill>
                <a:srgbClr val="395B64"/>
              </a:solidFill>
              <a:effectLst/>
              <a:latin typeface="Product Sans" panose="020B0403030502040203" pitchFamily="34" charset="0"/>
            </a:endParaRPr>
          </a:p>
          <a:p>
            <a:pPr algn="ctr"/>
            <a:r>
              <a:rPr lang="es-MX" dirty="0">
                <a:solidFill>
                  <a:srgbClr val="395B64"/>
                </a:solidFill>
                <a:latin typeface="Product Sans" panose="020B0403030502040203" pitchFamily="34" charset="0"/>
              </a:rPr>
              <a:t> </a:t>
            </a:r>
            <a:endParaRPr lang="es-ES_tradnl" dirty="0"/>
          </a:p>
          <a:p>
            <a:pPr algn="l"/>
            <a:endParaRPr lang="es-MX" b="0" i="0" dirty="0">
              <a:solidFill>
                <a:srgbClr val="333333"/>
              </a:solidFill>
              <a:effectLst/>
              <a:latin typeface="Libre Franklin" pitchFamily="2" charset="77"/>
            </a:endParaRPr>
          </a:p>
          <a:p>
            <a:br>
              <a:rPr lang="es-MX" dirty="0"/>
            </a:br>
            <a:endParaRPr lang="es-ES_tradnl" dirty="0"/>
          </a:p>
        </p:txBody>
      </p:sp>
      <p:pic>
        <p:nvPicPr>
          <p:cNvPr id="14" name="Gráfico 13">
            <a:extLst>
              <a:ext uri="{FF2B5EF4-FFF2-40B4-BE49-F238E27FC236}">
                <a16:creationId xmlns:a16="http://schemas.microsoft.com/office/drawing/2014/main" id="{EBB5F373-BE07-D68A-13C0-8A6517E29A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73939" y="3227539"/>
            <a:ext cx="1440000" cy="1440000"/>
          </a:xfrm>
          <a:prstGeom prst="rect">
            <a:avLst/>
          </a:prstGeom>
        </p:spPr>
      </p:pic>
      <p:sp>
        <p:nvSpPr>
          <p:cNvPr id="16" name="CuadroTexto 15">
            <a:extLst>
              <a:ext uri="{FF2B5EF4-FFF2-40B4-BE49-F238E27FC236}">
                <a16:creationId xmlns:a16="http://schemas.microsoft.com/office/drawing/2014/main" id="{11D57920-1361-73AE-207D-B8D7F12F8126}"/>
              </a:ext>
            </a:extLst>
          </p:cNvPr>
          <p:cNvSpPr txBox="1"/>
          <p:nvPr/>
        </p:nvSpPr>
        <p:spPr>
          <a:xfrm>
            <a:off x="656931" y="4845439"/>
            <a:ext cx="32740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b="1" i="0" dirty="0">
                <a:solidFill>
                  <a:srgbClr val="395B64"/>
                </a:solidFill>
                <a:effectLst/>
                <a:latin typeface="Product Sans" panose="020B0403030502040203" pitchFamily="34" charset="0"/>
              </a:rPr>
              <a:t>Traductores de idiomas</a:t>
            </a:r>
          </a:p>
        </p:txBody>
      </p:sp>
      <p:pic>
        <p:nvPicPr>
          <p:cNvPr id="20" name="Gráfico 19">
            <a:extLst>
              <a:ext uri="{FF2B5EF4-FFF2-40B4-BE49-F238E27FC236}">
                <a16:creationId xmlns:a16="http://schemas.microsoft.com/office/drawing/2014/main" id="{903B73B6-C616-D1B6-C5DE-471F082121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76000" y="3279331"/>
            <a:ext cx="1440000" cy="1440000"/>
          </a:xfrm>
          <a:prstGeom prst="rect">
            <a:avLst/>
          </a:prstGeom>
        </p:spPr>
      </p:pic>
      <p:sp>
        <p:nvSpPr>
          <p:cNvPr id="22" name="CuadroTexto 21">
            <a:extLst>
              <a:ext uri="{FF2B5EF4-FFF2-40B4-BE49-F238E27FC236}">
                <a16:creationId xmlns:a16="http://schemas.microsoft.com/office/drawing/2014/main" id="{62E5AD1D-4C7F-A416-5371-3BC1E00E3D55}"/>
              </a:ext>
            </a:extLst>
          </p:cNvPr>
          <p:cNvSpPr txBox="1"/>
          <p:nvPr/>
        </p:nvSpPr>
        <p:spPr>
          <a:xfrm>
            <a:off x="4458992" y="4865631"/>
            <a:ext cx="32740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b="1" i="0" dirty="0">
                <a:solidFill>
                  <a:srgbClr val="395B64"/>
                </a:solidFill>
                <a:effectLst/>
                <a:latin typeface="Product Sans" panose="020B0403030502040203" pitchFamily="34" charset="0"/>
              </a:rPr>
              <a:t>Generación de código</a:t>
            </a:r>
          </a:p>
        </p:txBody>
      </p:sp>
      <p:pic>
        <p:nvPicPr>
          <p:cNvPr id="24" name="Gráfico 23">
            <a:extLst>
              <a:ext uri="{FF2B5EF4-FFF2-40B4-BE49-F238E27FC236}">
                <a16:creationId xmlns:a16="http://schemas.microsoft.com/office/drawing/2014/main" id="{5AB30F53-6DEC-D969-8198-DBBCF3A9D08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058513" y="3239586"/>
            <a:ext cx="1440000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49500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16" grpId="0"/>
      <p:bldP spid="2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95B6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961CC6B8-42E7-3973-0481-CC9694BEF6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436" t="19872" r="61385" b="6531"/>
          <a:stretch/>
        </p:blipFill>
        <p:spPr bwMode="auto">
          <a:xfrm>
            <a:off x="4823756" y="906309"/>
            <a:ext cx="2880000" cy="5141449"/>
          </a:xfrm>
          <a:prstGeom prst="rect">
            <a:avLst/>
          </a:prstGeom>
          <a:ln w="76200">
            <a:solidFill>
              <a:srgbClr val="A5C9CA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Imagen 5" descr="Una captura de pantalla de una computadora&#10;&#10;Descripción generada automáticamente">
            <a:extLst>
              <a:ext uri="{FF2B5EF4-FFF2-40B4-BE49-F238E27FC236}">
                <a16:creationId xmlns:a16="http://schemas.microsoft.com/office/drawing/2014/main" id="{C4197D32-B042-A18B-2779-628DB87CDA5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321" t="19908" r="61335" b="6510"/>
          <a:stretch/>
        </p:blipFill>
        <p:spPr bwMode="auto">
          <a:xfrm>
            <a:off x="4823756" y="942933"/>
            <a:ext cx="2880000" cy="5104825"/>
          </a:xfrm>
          <a:prstGeom prst="rect">
            <a:avLst/>
          </a:prstGeom>
          <a:ln w="76200">
            <a:solidFill>
              <a:srgbClr val="A5C9CA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26073325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95B6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961CC6B8-42E7-3973-0481-CC9694BEF6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436" t="19872" r="61385" b="6531"/>
          <a:stretch/>
        </p:blipFill>
        <p:spPr bwMode="auto">
          <a:xfrm>
            <a:off x="5866075" y="536935"/>
            <a:ext cx="3240000" cy="5784130"/>
          </a:xfrm>
          <a:prstGeom prst="rect">
            <a:avLst/>
          </a:prstGeom>
          <a:ln w="76200">
            <a:solidFill>
              <a:srgbClr val="A5C9CA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Imagen 5" descr="Una captura de pantalla de una computadora&#10;&#10;Descripción generada automáticamente">
            <a:extLst>
              <a:ext uri="{FF2B5EF4-FFF2-40B4-BE49-F238E27FC236}">
                <a16:creationId xmlns:a16="http://schemas.microsoft.com/office/drawing/2014/main" id="{C4197D32-B042-A18B-2779-628DB87CDA5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321" t="19908" r="61335" b="6510"/>
          <a:stretch/>
        </p:blipFill>
        <p:spPr bwMode="auto">
          <a:xfrm>
            <a:off x="1947211" y="1457469"/>
            <a:ext cx="2224566" cy="3943062"/>
          </a:xfrm>
          <a:prstGeom prst="rect">
            <a:avLst/>
          </a:prstGeom>
          <a:ln w="76200">
            <a:solidFill>
              <a:srgbClr val="A5C9CA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50626396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5C9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B7670D-4A41-3094-B5EF-21D1D294AB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449" y="519882"/>
            <a:ext cx="10515600" cy="965634"/>
          </a:xfrm>
        </p:spPr>
        <p:txBody>
          <a:bodyPr/>
          <a:lstStyle/>
          <a:p>
            <a:r>
              <a:rPr lang="es-MX" dirty="0">
                <a:solidFill>
                  <a:srgbClr val="395B64"/>
                </a:solidFill>
                <a:latin typeface="Product Sans" panose="020B0403030502040203" pitchFamily="34" charset="0"/>
              </a:rPr>
              <a:t>Objetivo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A6D1A0B8-EC3B-EA99-5D24-89E569130CD0}"/>
              </a:ext>
            </a:extLst>
          </p:cNvPr>
          <p:cNvSpPr txBox="1"/>
          <p:nvPr/>
        </p:nvSpPr>
        <p:spPr>
          <a:xfrm>
            <a:off x="7865231" y="2024565"/>
            <a:ext cx="3240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dirty="0">
                <a:solidFill>
                  <a:srgbClr val="395B64"/>
                </a:solidFill>
                <a:latin typeface="Product Sans" panose="020B0403030502040203" pitchFamily="34" charset="0"/>
              </a:rPr>
              <a:t>Demostrar el uso de diferentes tecnologías y su implementación en conjunto para construir una AppWeb.</a:t>
            </a:r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8535CAC6-4BF8-BC80-E130-B99F6CAE8D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588644" y="3523297"/>
            <a:ext cx="1793173" cy="1582211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BAFC75BC-4AF3-4DD0-B6F8-35C661F6BD41}"/>
              </a:ext>
            </a:extLst>
          </p:cNvPr>
          <p:cNvSpPr txBox="1"/>
          <p:nvPr/>
        </p:nvSpPr>
        <p:spPr>
          <a:xfrm>
            <a:off x="4476000" y="2024565"/>
            <a:ext cx="324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dirty="0">
                <a:solidFill>
                  <a:srgbClr val="395B64"/>
                </a:solidFill>
                <a:latin typeface="Product Sans" panose="020B0403030502040203" pitchFamily="34" charset="0"/>
              </a:rPr>
              <a:t>Uso de una API para consumo de datos en la AppWeb.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6CE42560-1A74-C1A4-29A4-A98DB5DA809C}"/>
              </a:ext>
            </a:extLst>
          </p:cNvPr>
          <p:cNvSpPr txBox="1"/>
          <p:nvPr/>
        </p:nvSpPr>
        <p:spPr>
          <a:xfrm>
            <a:off x="810008" y="2024565"/>
            <a:ext cx="324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dirty="0">
                <a:solidFill>
                  <a:srgbClr val="395B64"/>
                </a:solidFill>
                <a:latin typeface="Product Sans" panose="020B0403030502040203" pitchFamily="34" charset="0"/>
              </a:rPr>
              <a:t>Explicar el funcionamiento de GPT-3.</a:t>
            </a:r>
          </a:p>
        </p:txBody>
      </p:sp>
      <p:pic>
        <p:nvPicPr>
          <p:cNvPr id="21" name="Gráfico 20">
            <a:extLst>
              <a:ext uri="{FF2B5EF4-FFF2-40B4-BE49-F238E27FC236}">
                <a16:creationId xmlns:a16="http://schemas.microsoft.com/office/drawing/2014/main" id="{4C297884-E29D-424C-F8C5-DE78E631C1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44928" y="3463331"/>
            <a:ext cx="1702144" cy="1702144"/>
          </a:xfrm>
          <a:prstGeom prst="rect">
            <a:avLst/>
          </a:prstGeom>
        </p:spPr>
      </p:pic>
      <p:pic>
        <p:nvPicPr>
          <p:cNvPr id="23" name="Gráfico 22">
            <a:extLst>
              <a:ext uri="{FF2B5EF4-FFF2-40B4-BE49-F238E27FC236}">
                <a16:creationId xmlns:a16="http://schemas.microsoft.com/office/drawing/2014/main" id="{B38C376B-9F32-16F8-8DD3-EC8BA0716C8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39766" y="4088789"/>
            <a:ext cx="2380484" cy="451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53828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  <p:bldP spid="1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95B6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Interfaz de usuario gráfica, Texto&#10;&#10;Descripción generada automáticamente">
            <a:extLst>
              <a:ext uri="{FF2B5EF4-FFF2-40B4-BE49-F238E27FC236}">
                <a16:creationId xmlns:a16="http://schemas.microsoft.com/office/drawing/2014/main" id="{213C4724-A8F1-9D23-48CF-C7BC6028DF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302" t="19433" r="61813" b="6087"/>
          <a:stretch/>
        </p:blipFill>
        <p:spPr bwMode="auto">
          <a:xfrm>
            <a:off x="4656000" y="1095375"/>
            <a:ext cx="2715097" cy="4969047"/>
          </a:xfrm>
          <a:prstGeom prst="rect">
            <a:avLst/>
          </a:prstGeom>
          <a:ln w="76200">
            <a:solidFill>
              <a:srgbClr val="A5C9CA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Imagen 5" descr="Una captura de pantalla de una computadora&#10;&#10;Descripción generada automáticamente">
            <a:extLst>
              <a:ext uri="{FF2B5EF4-FFF2-40B4-BE49-F238E27FC236}">
                <a16:creationId xmlns:a16="http://schemas.microsoft.com/office/drawing/2014/main" id="{66E8D305-10EC-931F-0C32-A7E97E7D834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274" t="19435" r="61219" b="6732"/>
          <a:stretch/>
        </p:blipFill>
        <p:spPr bwMode="auto">
          <a:xfrm>
            <a:off x="4573548" y="1095375"/>
            <a:ext cx="2880000" cy="5086250"/>
          </a:xfrm>
          <a:prstGeom prst="rect">
            <a:avLst/>
          </a:prstGeom>
          <a:ln w="76200">
            <a:solidFill>
              <a:srgbClr val="A5C9CA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42875846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95B6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Una captura de pantalla de una computadora&#10;&#10;Descripción generada automáticamente">
            <a:extLst>
              <a:ext uri="{FF2B5EF4-FFF2-40B4-BE49-F238E27FC236}">
                <a16:creationId xmlns:a16="http://schemas.microsoft.com/office/drawing/2014/main" id="{66E8D305-10EC-931F-0C32-A7E97E7D83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274" t="19435" r="61219" b="6732"/>
          <a:stretch/>
        </p:blipFill>
        <p:spPr bwMode="auto">
          <a:xfrm>
            <a:off x="1913475" y="1295624"/>
            <a:ext cx="2415971" cy="4266747"/>
          </a:xfrm>
          <a:prstGeom prst="rect">
            <a:avLst/>
          </a:prstGeom>
          <a:ln w="76200">
            <a:solidFill>
              <a:srgbClr val="A5C9CA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Imagen 6" descr="Interfaz de usuario gráfica, Texto&#10;&#10;Descripción generada automáticamente">
            <a:extLst>
              <a:ext uri="{FF2B5EF4-FFF2-40B4-BE49-F238E27FC236}">
                <a16:creationId xmlns:a16="http://schemas.microsoft.com/office/drawing/2014/main" id="{213C4724-A8F1-9D23-48CF-C7BC6028DF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302" t="19433" r="61813" b="6087"/>
          <a:stretch/>
        </p:blipFill>
        <p:spPr bwMode="auto">
          <a:xfrm>
            <a:off x="6593872" y="464146"/>
            <a:ext cx="3240000" cy="5929701"/>
          </a:xfrm>
          <a:prstGeom prst="rect">
            <a:avLst/>
          </a:prstGeom>
          <a:ln w="76200">
            <a:solidFill>
              <a:srgbClr val="A5C9CA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19769166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95B6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Interfaz de usuario gráfica, Texto&#10;&#10;Descripción generada automáticamente">
            <a:extLst>
              <a:ext uri="{FF2B5EF4-FFF2-40B4-BE49-F238E27FC236}">
                <a16:creationId xmlns:a16="http://schemas.microsoft.com/office/drawing/2014/main" id="{6ED8690D-B657-ABB9-92A0-5CD065A87A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350" t="19378" r="61414" b="6241"/>
          <a:stretch/>
        </p:blipFill>
        <p:spPr>
          <a:xfrm>
            <a:off x="4785270" y="1069975"/>
            <a:ext cx="2621460" cy="4718049"/>
          </a:xfrm>
          <a:prstGeom prst="rect">
            <a:avLst/>
          </a:prstGeom>
          <a:ln w="76200">
            <a:solidFill>
              <a:srgbClr val="A5C9CA"/>
            </a:solidFill>
          </a:ln>
        </p:spPr>
      </p:pic>
      <p:pic>
        <p:nvPicPr>
          <p:cNvPr id="4" name="Imagen 3" descr="Una captura de pantalla de una computadora&#10;&#10;Descripción generada automáticamente">
            <a:extLst>
              <a:ext uri="{FF2B5EF4-FFF2-40B4-BE49-F238E27FC236}">
                <a16:creationId xmlns:a16="http://schemas.microsoft.com/office/drawing/2014/main" id="{C90C15D5-9DA9-4F75-F29C-647D8FCCE6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495" t="19446" r="61482" b="6215"/>
          <a:stretch/>
        </p:blipFill>
        <p:spPr>
          <a:xfrm>
            <a:off x="4656000" y="814845"/>
            <a:ext cx="2880000" cy="5228308"/>
          </a:xfrm>
          <a:prstGeom prst="rect">
            <a:avLst/>
          </a:prstGeom>
          <a:ln w="76200">
            <a:solidFill>
              <a:srgbClr val="A5C9CA"/>
            </a:solidFill>
          </a:ln>
        </p:spPr>
      </p:pic>
    </p:spTree>
    <p:extLst>
      <p:ext uri="{BB962C8B-B14F-4D97-AF65-F5344CB8AC3E}">
        <p14:creationId xmlns:p14="http://schemas.microsoft.com/office/powerpoint/2010/main" val="118425346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95B6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Una captura de pantalla de una computadora&#10;&#10;Descripción generada automáticamente">
            <a:extLst>
              <a:ext uri="{FF2B5EF4-FFF2-40B4-BE49-F238E27FC236}">
                <a16:creationId xmlns:a16="http://schemas.microsoft.com/office/drawing/2014/main" id="{C90C15D5-9DA9-4F75-F29C-647D8FCCE6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495" t="19446" r="61482" b="6215"/>
          <a:stretch/>
        </p:blipFill>
        <p:spPr>
          <a:xfrm>
            <a:off x="2039072" y="1330136"/>
            <a:ext cx="2312308" cy="4197728"/>
          </a:xfrm>
          <a:prstGeom prst="rect">
            <a:avLst/>
          </a:prstGeom>
          <a:ln w="76200">
            <a:solidFill>
              <a:srgbClr val="A5C9CA"/>
            </a:solidFill>
          </a:ln>
        </p:spPr>
      </p:pic>
      <p:pic>
        <p:nvPicPr>
          <p:cNvPr id="5" name="Imagen 4" descr="Interfaz de usuario gráfica, Texto&#10;&#10;Descripción generada automáticamente">
            <a:extLst>
              <a:ext uri="{FF2B5EF4-FFF2-40B4-BE49-F238E27FC236}">
                <a16:creationId xmlns:a16="http://schemas.microsoft.com/office/drawing/2014/main" id="{6ED8690D-B657-ABB9-92A0-5CD065A87A8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350" t="19378" r="61414" b="6241"/>
          <a:stretch/>
        </p:blipFill>
        <p:spPr>
          <a:xfrm>
            <a:off x="6514318" y="513358"/>
            <a:ext cx="3240000" cy="5831284"/>
          </a:xfrm>
          <a:prstGeom prst="rect">
            <a:avLst/>
          </a:prstGeom>
          <a:ln w="76200">
            <a:solidFill>
              <a:srgbClr val="A5C9CA"/>
            </a:solidFill>
          </a:ln>
        </p:spPr>
      </p:pic>
    </p:spTree>
    <p:extLst>
      <p:ext uri="{BB962C8B-B14F-4D97-AF65-F5344CB8AC3E}">
        <p14:creationId xmlns:p14="http://schemas.microsoft.com/office/powerpoint/2010/main" val="40614251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5C9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n 17">
            <a:extLst>
              <a:ext uri="{FF2B5EF4-FFF2-40B4-BE49-F238E27FC236}">
                <a16:creationId xmlns:a16="http://schemas.microsoft.com/office/drawing/2014/main" id="{925B4970-AEBE-14FB-A1F7-6A958515E3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2409" y="2467370"/>
            <a:ext cx="5340082" cy="2394210"/>
          </a:xfrm>
          <a:prstGeom prst="rect">
            <a:avLst/>
          </a:prstGeom>
          <a:ln w="38100">
            <a:solidFill>
              <a:srgbClr val="395B64"/>
            </a:solidFill>
          </a:ln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F26933B8-0267-48BE-5C00-1BB853F8902A}"/>
              </a:ext>
            </a:extLst>
          </p:cNvPr>
          <p:cNvSpPr txBox="1"/>
          <p:nvPr/>
        </p:nvSpPr>
        <p:spPr>
          <a:xfrm>
            <a:off x="884694" y="783808"/>
            <a:ext cx="982979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2800" b="1" dirty="0">
                <a:solidFill>
                  <a:srgbClr val="395B64"/>
                </a:solidFill>
                <a:latin typeface="Product Sans" panose="020B0403030502040203" pitchFamily="34" charset="0"/>
              </a:rPr>
              <a:t>Uso de una API para consumo de datos en la AppWeb</a:t>
            </a:r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6D28D904-27AC-D236-9819-9E7B771D63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286" y="1906576"/>
            <a:ext cx="5211306" cy="3515797"/>
          </a:xfrm>
          <a:prstGeom prst="rect">
            <a:avLst/>
          </a:prstGeom>
          <a:ln w="38100">
            <a:solidFill>
              <a:srgbClr val="395B64"/>
            </a:solidFill>
          </a:ln>
        </p:spPr>
      </p:pic>
    </p:spTree>
    <p:extLst>
      <p:ext uri="{BB962C8B-B14F-4D97-AF65-F5344CB8AC3E}">
        <p14:creationId xmlns:p14="http://schemas.microsoft.com/office/powerpoint/2010/main" val="426546379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5C9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n 17">
            <a:extLst>
              <a:ext uri="{FF2B5EF4-FFF2-40B4-BE49-F238E27FC236}">
                <a16:creationId xmlns:a16="http://schemas.microsoft.com/office/drawing/2014/main" id="{925B4970-AEBE-14FB-A1F7-6A958515E3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5959" y="2231895"/>
            <a:ext cx="5340082" cy="2394210"/>
          </a:xfrm>
          <a:prstGeom prst="rect">
            <a:avLst/>
          </a:prstGeom>
          <a:ln w="38100">
            <a:solidFill>
              <a:srgbClr val="395B64"/>
            </a:solidFill>
          </a:ln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F26933B8-0267-48BE-5C00-1BB853F8902A}"/>
              </a:ext>
            </a:extLst>
          </p:cNvPr>
          <p:cNvSpPr txBox="1"/>
          <p:nvPr/>
        </p:nvSpPr>
        <p:spPr>
          <a:xfrm>
            <a:off x="385931" y="357447"/>
            <a:ext cx="982979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2800" b="1" dirty="0">
                <a:solidFill>
                  <a:srgbClr val="395B64"/>
                </a:solidFill>
                <a:latin typeface="Product Sans" panose="020B0403030502040203" pitchFamily="34" charset="0"/>
              </a:rPr>
              <a:t>Uso de una API para consumo de datos en la AppWeb</a:t>
            </a:r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6D28D904-27AC-D236-9819-9E7B771D63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4486" y="1141805"/>
            <a:ext cx="7943028" cy="5358748"/>
          </a:xfrm>
          <a:prstGeom prst="rect">
            <a:avLst/>
          </a:prstGeom>
          <a:ln w="38100">
            <a:solidFill>
              <a:srgbClr val="395B64"/>
            </a:solidFill>
          </a:ln>
        </p:spPr>
      </p:pic>
    </p:spTree>
    <p:extLst>
      <p:ext uri="{BB962C8B-B14F-4D97-AF65-F5344CB8AC3E}">
        <p14:creationId xmlns:p14="http://schemas.microsoft.com/office/powerpoint/2010/main" val="296086593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5C9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n 17">
            <a:extLst>
              <a:ext uri="{FF2B5EF4-FFF2-40B4-BE49-F238E27FC236}">
                <a16:creationId xmlns:a16="http://schemas.microsoft.com/office/drawing/2014/main" id="{925B4970-AEBE-14FB-A1F7-6A958515E3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0968" y="1144684"/>
            <a:ext cx="9150063" cy="4102404"/>
          </a:xfrm>
          <a:prstGeom prst="rect">
            <a:avLst/>
          </a:prstGeom>
          <a:ln w="38100">
            <a:solidFill>
              <a:srgbClr val="395B64"/>
            </a:solidFill>
          </a:ln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F26933B8-0267-48BE-5C00-1BB853F8902A}"/>
              </a:ext>
            </a:extLst>
          </p:cNvPr>
          <p:cNvSpPr txBox="1"/>
          <p:nvPr/>
        </p:nvSpPr>
        <p:spPr>
          <a:xfrm>
            <a:off x="385931" y="357447"/>
            <a:ext cx="982979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2800" b="1" dirty="0">
                <a:solidFill>
                  <a:srgbClr val="395B64"/>
                </a:solidFill>
                <a:latin typeface="Product Sans" panose="020B0403030502040203" pitchFamily="34" charset="0"/>
              </a:rPr>
              <a:t>Uso de una API para consumo de datos en la AppWeb</a:t>
            </a:r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6D28D904-27AC-D236-9819-9E7B771D63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185" y="5511105"/>
            <a:ext cx="1466612" cy="989447"/>
          </a:xfrm>
          <a:prstGeom prst="rect">
            <a:avLst/>
          </a:prstGeom>
          <a:ln w="38100">
            <a:solidFill>
              <a:srgbClr val="395B64"/>
            </a:solidFill>
          </a:ln>
        </p:spPr>
      </p:pic>
    </p:spTree>
    <p:extLst>
      <p:ext uri="{BB962C8B-B14F-4D97-AF65-F5344CB8AC3E}">
        <p14:creationId xmlns:p14="http://schemas.microsoft.com/office/powerpoint/2010/main" val="214425543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5C9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áfico 4">
            <a:extLst>
              <a:ext uri="{FF2B5EF4-FFF2-40B4-BE49-F238E27FC236}">
                <a16:creationId xmlns:a16="http://schemas.microsoft.com/office/drawing/2014/main" id="{B3100464-AC05-FFA4-55FF-3FD8BFA7B0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7774" y="2289389"/>
            <a:ext cx="1768000" cy="1080000"/>
          </a:xfrm>
          <a:prstGeom prst="rect">
            <a:avLst/>
          </a:prstGeom>
        </p:spPr>
      </p:pic>
      <p:pic>
        <p:nvPicPr>
          <p:cNvPr id="6" name="Gráfico 5">
            <a:extLst>
              <a:ext uri="{FF2B5EF4-FFF2-40B4-BE49-F238E27FC236}">
                <a16:creationId xmlns:a16="http://schemas.microsoft.com/office/drawing/2014/main" id="{1069218A-6C67-853B-67C9-2DF97EB0EA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80676" y="2221889"/>
            <a:ext cx="1440000" cy="1270588"/>
          </a:xfrm>
          <a:prstGeom prst="rect">
            <a:avLst/>
          </a:prstGeom>
        </p:spPr>
      </p:pic>
      <p:pic>
        <p:nvPicPr>
          <p:cNvPr id="8" name="Gráfico 7">
            <a:extLst>
              <a:ext uri="{FF2B5EF4-FFF2-40B4-BE49-F238E27FC236}">
                <a16:creationId xmlns:a16="http://schemas.microsoft.com/office/drawing/2014/main" id="{23604081-94A3-FA67-6E83-601E3EB4BB5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321129" y="2154532"/>
            <a:ext cx="1987617" cy="534448"/>
          </a:xfrm>
          <a:prstGeom prst="rect">
            <a:avLst/>
          </a:prstGeom>
        </p:spPr>
      </p:pic>
      <p:pic>
        <p:nvPicPr>
          <p:cNvPr id="10" name="Gráfico 9">
            <a:extLst>
              <a:ext uri="{FF2B5EF4-FFF2-40B4-BE49-F238E27FC236}">
                <a16:creationId xmlns:a16="http://schemas.microsoft.com/office/drawing/2014/main" id="{1ECED4A6-D012-800A-B829-A12C327A6C0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93577" y="2838517"/>
            <a:ext cx="1442720" cy="601133"/>
          </a:xfrm>
          <a:prstGeom prst="rect">
            <a:avLst/>
          </a:prstGeom>
        </p:spPr>
      </p:pic>
      <p:pic>
        <p:nvPicPr>
          <p:cNvPr id="16" name="Gráfico 15">
            <a:extLst>
              <a:ext uri="{FF2B5EF4-FFF2-40B4-BE49-F238E27FC236}">
                <a16:creationId xmlns:a16="http://schemas.microsoft.com/office/drawing/2014/main" id="{6110DF67-4F15-E92E-81CB-497326E1D06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171705" y="2264767"/>
            <a:ext cx="1440000" cy="1147500"/>
          </a:xfrm>
          <a:prstGeom prst="rect">
            <a:avLst/>
          </a:prstGeom>
        </p:spPr>
      </p:pic>
      <p:pic>
        <p:nvPicPr>
          <p:cNvPr id="18" name="Gráfico 17">
            <a:extLst>
              <a:ext uri="{FF2B5EF4-FFF2-40B4-BE49-F238E27FC236}">
                <a16:creationId xmlns:a16="http://schemas.microsoft.com/office/drawing/2014/main" id="{BB3E4A8F-54F1-516B-96CA-B52BAED1597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681611" y="5398454"/>
            <a:ext cx="2706503" cy="403096"/>
          </a:xfrm>
          <a:prstGeom prst="rect">
            <a:avLst/>
          </a:prstGeom>
        </p:spPr>
      </p:pic>
      <p:pic>
        <p:nvPicPr>
          <p:cNvPr id="19" name="Gráfico 18">
            <a:extLst>
              <a:ext uri="{FF2B5EF4-FFF2-40B4-BE49-F238E27FC236}">
                <a16:creationId xmlns:a16="http://schemas.microsoft.com/office/drawing/2014/main" id="{C115E6E5-C299-DDD4-E870-D9757F65D80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440946" y="5327029"/>
            <a:ext cx="2880183" cy="545945"/>
          </a:xfrm>
          <a:prstGeom prst="rect">
            <a:avLst/>
          </a:prstGeom>
        </p:spPr>
      </p:pic>
      <p:sp>
        <p:nvSpPr>
          <p:cNvPr id="20" name="CuadroTexto 19">
            <a:extLst>
              <a:ext uri="{FF2B5EF4-FFF2-40B4-BE49-F238E27FC236}">
                <a16:creationId xmlns:a16="http://schemas.microsoft.com/office/drawing/2014/main" id="{BB525F06-5BBF-9F6E-2489-B46AE9EBA176}"/>
              </a:ext>
            </a:extLst>
          </p:cNvPr>
          <p:cNvSpPr txBox="1"/>
          <p:nvPr/>
        </p:nvSpPr>
        <p:spPr>
          <a:xfrm>
            <a:off x="485140" y="537586"/>
            <a:ext cx="982979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2800" b="1" dirty="0">
                <a:solidFill>
                  <a:srgbClr val="395B64"/>
                </a:solidFill>
                <a:latin typeface="Product Sans" panose="020B0403030502040203" pitchFamily="34" charset="0"/>
              </a:rPr>
              <a:t>Demostrar el uso de diferentes tecnologías y su implementación en conjunto para construir una AppWeb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5E043EB3-7A9E-10E9-2C59-088860B95F9A}"/>
              </a:ext>
            </a:extLst>
          </p:cNvPr>
          <p:cNvSpPr txBox="1"/>
          <p:nvPr/>
        </p:nvSpPr>
        <p:spPr>
          <a:xfrm>
            <a:off x="620432" y="3568375"/>
            <a:ext cx="25426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>
                <a:solidFill>
                  <a:srgbClr val="395B64"/>
                </a:solidFill>
                <a:latin typeface="Product Sans" panose="020B0403030502040203" pitchFamily="34" charset="0"/>
              </a:rPr>
              <a:t>Servidor </a:t>
            </a:r>
            <a:r>
              <a:rPr lang="es-ES_tradnl" sz="2400" dirty="0" err="1">
                <a:solidFill>
                  <a:srgbClr val="395B64"/>
                </a:solidFill>
                <a:latin typeface="Product Sans" panose="020B0403030502040203" pitchFamily="34" charset="0"/>
              </a:rPr>
              <a:t>Backend</a:t>
            </a:r>
            <a:endParaRPr lang="es-ES_tradnl" sz="2400" dirty="0">
              <a:solidFill>
                <a:srgbClr val="395B64"/>
              </a:solidFill>
              <a:latin typeface="Product Sans" panose="020B0403030502040203" pitchFamily="34" charset="0"/>
            </a:endParaRP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CD7EAA1C-600E-0907-2D0B-8C5313A7F065}"/>
              </a:ext>
            </a:extLst>
          </p:cNvPr>
          <p:cNvSpPr txBox="1"/>
          <p:nvPr/>
        </p:nvSpPr>
        <p:spPr>
          <a:xfrm>
            <a:off x="5388114" y="3637546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 err="1">
                <a:solidFill>
                  <a:srgbClr val="395B64"/>
                </a:solidFill>
                <a:latin typeface="Product Sans" panose="020B0403030502040203" pitchFamily="34" charset="0"/>
              </a:rPr>
              <a:t>Frontend</a:t>
            </a:r>
            <a:endParaRPr lang="es-ES_tradnl" sz="2400" dirty="0">
              <a:solidFill>
                <a:srgbClr val="395B64"/>
              </a:solidFill>
              <a:latin typeface="Product Sans" panose="020B0403030502040203" pitchFamily="34" charset="0"/>
            </a:endParaRP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F406672E-75E8-CEED-4F72-62EEAED03F70}"/>
              </a:ext>
            </a:extLst>
          </p:cNvPr>
          <p:cNvSpPr txBox="1"/>
          <p:nvPr/>
        </p:nvSpPr>
        <p:spPr>
          <a:xfrm>
            <a:off x="8811961" y="3637546"/>
            <a:ext cx="30059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>
                <a:solidFill>
                  <a:srgbClr val="395B64"/>
                </a:solidFill>
                <a:latin typeface="Product Sans" panose="020B0403030502040203" pitchFamily="34" charset="0"/>
              </a:rPr>
              <a:t>Control de Versiones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D86D96B5-797D-33C0-74E5-8D04BACAD806}"/>
              </a:ext>
            </a:extLst>
          </p:cNvPr>
          <p:cNvSpPr txBox="1"/>
          <p:nvPr/>
        </p:nvSpPr>
        <p:spPr>
          <a:xfrm>
            <a:off x="7748033" y="5936456"/>
            <a:ext cx="6351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>
                <a:solidFill>
                  <a:srgbClr val="395B64"/>
                </a:solidFill>
                <a:latin typeface="Product Sans" panose="020B0403030502040203" pitchFamily="34" charset="0"/>
              </a:rPr>
              <a:t>API</a:t>
            </a: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AD634E19-396F-DF97-18EC-F7E8FB2D708E}"/>
              </a:ext>
            </a:extLst>
          </p:cNvPr>
          <p:cNvSpPr txBox="1"/>
          <p:nvPr/>
        </p:nvSpPr>
        <p:spPr>
          <a:xfrm>
            <a:off x="3036030" y="5936456"/>
            <a:ext cx="19976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400" dirty="0">
                <a:solidFill>
                  <a:srgbClr val="395B64"/>
                </a:solidFill>
                <a:latin typeface="Product Sans" panose="020B0403030502040203" pitchFamily="34" charset="0"/>
              </a:rPr>
              <a:t>Cliente HTTP </a:t>
            </a:r>
            <a:endParaRPr lang="es-ES_tradnl" sz="2400" dirty="0">
              <a:solidFill>
                <a:srgbClr val="395B64"/>
              </a:solidFill>
              <a:latin typeface="Product Sans" panose="020B040303050204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829046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3" grpId="0"/>
      <p:bldP spid="24" grpId="0"/>
      <p:bldP spid="2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5C9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áfico 4">
            <a:extLst>
              <a:ext uri="{FF2B5EF4-FFF2-40B4-BE49-F238E27FC236}">
                <a16:creationId xmlns:a16="http://schemas.microsoft.com/office/drawing/2014/main" id="{B3100464-AC05-FFA4-55FF-3FD8BFA7B0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7774" y="2289389"/>
            <a:ext cx="1768000" cy="1080000"/>
          </a:xfrm>
          <a:prstGeom prst="rect">
            <a:avLst/>
          </a:prstGeom>
        </p:spPr>
      </p:pic>
      <p:pic>
        <p:nvPicPr>
          <p:cNvPr id="6" name="Gráfico 5">
            <a:extLst>
              <a:ext uri="{FF2B5EF4-FFF2-40B4-BE49-F238E27FC236}">
                <a16:creationId xmlns:a16="http://schemas.microsoft.com/office/drawing/2014/main" id="{1069218A-6C67-853B-67C9-2DF97EB0EA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15127" y="1880922"/>
            <a:ext cx="1081321" cy="954107"/>
          </a:xfrm>
          <a:prstGeom prst="rect">
            <a:avLst/>
          </a:prstGeom>
        </p:spPr>
      </p:pic>
      <p:pic>
        <p:nvPicPr>
          <p:cNvPr id="8" name="Gráfico 7">
            <a:extLst>
              <a:ext uri="{FF2B5EF4-FFF2-40B4-BE49-F238E27FC236}">
                <a16:creationId xmlns:a16="http://schemas.microsoft.com/office/drawing/2014/main" id="{23604081-94A3-FA67-6E83-601E3EB4BB5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321129" y="2154532"/>
            <a:ext cx="1987617" cy="534448"/>
          </a:xfrm>
          <a:prstGeom prst="rect">
            <a:avLst/>
          </a:prstGeom>
        </p:spPr>
      </p:pic>
      <p:pic>
        <p:nvPicPr>
          <p:cNvPr id="10" name="Gráfico 9">
            <a:extLst>
              <a:ext uri="{FF2B5EF4-FFF2-40B4-BE49-F238E27FC236}">
                <a16:creationId xmlns:a16="http://schemas.microsoft.com/office/drawing/2014/main" id="{1ECED4A6-D012-800A-B829-A12C327A6C0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93577" y="2838517"/>
            <a:ext cx="1442720" cy="601133"/>
          </a:xfrm>
          <a:prstGeom prst="rect">
            <a:avLst/>
          </a:prstGeom>
        </p:spPr>
      </p:pic>
      <p:pic>
        <p:nvPicPr>
          <p:cNvPr id="16" name="Gráfico 15">
            <a:extLst>
              <a:ext uri="{FF2B5EF4-FFF2-40B4-BE49-F238E27FC236}">
                <a16:creationId xmlns:a16="http://schemas.microsoft.com/office/drawing/2014/main" id="{6110DF67-4F15-E92E-81CB-497326E1D06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195554" y="1894931"/>
            <a:ext cx="1197311" cy="954107"/>
          </a:xfrm>
          <a:prstGeom prst="rect">
            <a:avLst/>
          </a:prstGeom>
        </p:spPr>
      </p:pic>
      <p:pic>
        <p:nvPicPr>
          <p:cNvPr id="18" name="Gráfico 17">
            <a:extLst>
              <a:ext uri="{FF2B5EF4-FFF2-40B4-BE49-F238E27FC236}">
                <a16:creationId xmlns:a16="http://schemas.microsoft.com/office/drawing/2014/main" id="{BB3E4A8F-54F1-516B-96CA-B52BAED1597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681611" y="5398454"/>
            <a:ext cx="2706503" cy="403096"/>
          </a:xfrm>
          <a:prstGeom prst="rect">
            <a:avLst/>
          </a:prstGeom>
        </p:spPr>
      </p:pic>
      <p:pic>
        <p:nvPicPr>
          <p:cNvPr id="19" name="Gráfico 18">
            <a:extLst>
              <a:ext uri="{FF2B5EF4-FFF2-40B4-BE49-F238E27FC236}">
                <a16:creationId xmlns:a16="http://schemas.microsoft.com/office/drawing/2014/main" id="{C115E6E5-C299-DDD4-E870-D9757F65D80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440946" y="5327029"/>
            <a:ext cx="2880183" cy="545945"/>
          </a:xfrm>
          <a:prstGeom prst="rect">
            <a:avLst/>
          </a:prstGeom>
        </p:spPr>
      </p:pic>
      <p:sp>
        <p:nvSpPr>
          <p:cNvPr id="20" name="CuadroTexto 19">
            <a:extLst>
              <a:ext uri="{FF2B5EF4-FFF2-40B4-BE49-F238E27FC236}">
                <a16:creationId xmlns:a16="http://schemas.microsoft.com/office/drawing/2014/main" id="{BB525F06-5BBF-9F6E-2489-B46AE9EBA176}"/>
              </a:ext>
            </a:extLst>
          </p:cNvPr>
          <p:cNvSpPr txBox="1"/>
          <p:nvPr/>
        </p:nvSpPr>
        <p:spPr>
          <a:xfrm>
            <a:off x="485140" y="537586"/>
            <a:ext cx="982979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2800" b="1" dirty="0">
                <a:solidFill>
                  <a:srgbClr val="395B64"/>
                </a:solidFill>
                <a:latin typeface="Product Sans" panose="020B0403030502040203" pitchFamily="34" charset="0"/>
              </a:rPr>
              <a:t>Demostrar el uso de diferentes tecnologías y su implementación en conjunto para construir una AppWeb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5E043EB3-7A9E-10E9-2C59-088860B95F9A}"/>
              </a:ext>
            </a:extLst>
          </p:cNvPr>
          <p:cNvSpPr txBox="1"/>
          <p:nvPr/>
        </p:nvSpPr>
        <p:spPr>
          <a:xfrm>
            <a:off x="620432" y="3568375"/>
            <a:ext cx="25426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>
                <a:solidFill>
                  <a:srgbClr val="395B64"/>
                </a:solidFill>
                <a:latin typeface="Product Sans" panose="020B0403030502040203" pitchFamily="34" charset="0"/>
              </a:rPr>
              <a:t>Servidor </a:t>
            </a:r>
            <a:r>
              <a:rPr lang="es-ES_tradnl" sz="2400" dirty="0" err="1">
                <a:solidFill>
                  <a:srgbClr val="395B64"/>
                </a:solidFill>
                <a:latin typeface="Product Sans" panose="020B0403030502040203" pitchFamily="34" charset="0"/>
              </a:rPr>
              <a:t>Backend</a:t>
            </a:r>
            <a:endParaRPr lang="es-ES_tradnl" sz="2400" dirty="0">
              <a:solidFill>
                <a:srgbClr val="395B64"/>
              </a:solidFill>
              <a:latin typeface="Product Sans" panose="020B0403030502040203" pitchFamily="34" charset="0"/>
            </a:endParaRP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CD7EAA1C-600E-0907-2D0B-8C5313A7F065}"/>
              </a:ext>
            </a:extLst>
          </p:cNvPr>
          <p:cNvSpPr txBox="1"/>
          <p:nvPr/>
        </p:nvSpPr>
        <p:spPr>
          <a:xfrm>
            <a:off x="5406934" y="2875118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 err="1">
                <a:solidFill>
                  <a:srgbClr val="395B64"/>
                </a:solidFill>
                <a:latin typeface="Product Sans" panose="020B0403030502040203" pitchFamily="34" charset="0"/>
              </a:rPr>
              <a:t>Frontend</a:t>
            </a:r>
            <a:endParaRPr lang="es-ES_tradnl" sz="2400" dirty="0">
              <a:solidFill>
                <a:srgbClr val="395B64"/>
              </a:solidFill>
              <a:latin typeface="Product Sans" panose="020B0403030502040203" pitchFamily="34" charset="0"/>
            </a:endParaRP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F406672E-75E8-CEED-4F72-62EEAED03F70}"/>
              </a:ext>
            </a:extLst>
          </p:cNvPr>
          <p:cNvSpPr txBox="1"/>
          <p:nvPr/>
        </p:nvSpPr>
        <p:spPr>
          <a:xfrm>
            <a:off x="8811961" y="3637546"/>
            <a:ext cx="30059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>
                <a:solidFill>
                  <a:srgbClr val="395B64"/>
                </a:solidFill>
                <a:latin typeface="Product Sans" panose="020B0403030502040203" pitchFamily="34" charset="0"/>
              </a:rPr>
              <a:t>Control de Versiones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D86D96B5-797D-33C0-74E5-8D04BACAD806}"/>
              </a:ext>
            </a:extLst>
          </p:cNvPr>
          <p:cNvSpPr txBox="1"/>
          <p:nvPr/>
        </p:nvSpPr>
        <p:spPr>
          <a:xfrm>
            <a:off x="7748033" y="5936456"/>
            <a:ext cx="6351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>
                <a:solidFill>
                  <a:srgbClr val="395B64"/>
                </a:solidFill>
                <a:latin typeface="Product Sans" panose="020B0403030502040203" pitchFamily="34" charset="0"/>
              </a:rPr>
              <a:t>API</a:t>
            </a: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AD634E19-396F-DF97-18EC-F7E8FB2D708E}"/>
              </a:ext>
            </a:extLst>
          </p:cNvPr>
          <p:cNvSpPr txBox="1"/>
          <p:nvPr/>
        </p:nvSpPr>
        <p:spPr>
          <a:xfrm>
            <a:off x="3036030" y="5936456"/>
            <a:ext cx="19976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400" dirty="0">
                <a:solidFill>
                  <a:srgbClr val="395B64"/>
                </a:solidFill>
                <a:latin typeface="Product Sans" panose="020B0403030502040203" pitchFamily="34" charset="0"/>
              </a:rPr>
              <a:t>Cliente HTTP </a:t>
            </a:r>
            <a:endParaRPr lang="es-ES_tradnl" sz="2400" dirty="0">
              <a:solidFill>
                <a:srgbClr val="395B64"/>
              </a:solidFill>
              <a:latin typeface="Product Sans" panose="020B0403030502040203" pitchFamily="34" charset="0"/>
            </a:endParaRPr>
          </a:p>
        </p:txBody>
      </p:sp>
      <p:sp>
        <p:nvSpPr>
          <p:cNvPr id="2" name="Cubo 1">
            <a:extLst>
              <a:ext uri="{FF2B5EF4-FFF2-40B4-BE49-F238E27FC236}">
                <a16:creationId xmlns:a16="http://schemas.microsoft.com/office/drawing/2014/main" id="{0E90A163-83EE-1947-86DB-BE4E627B7B0F}"/>
              </a:ext>
            </a:extLst>
          </p:cNvPr>
          <p:cNvSpPr/>
          <p:nvPr/>
        </p:nvSpPr>
        <p:spPr>
          <a:xfrm>
            <a:off x="5279652" y="3481447"/>
            <a:ext cx="1415772" cy="1270588"/>
          </a:xfrm>
          <a:prstGeom prst="cube">
            <a:avLst/>
          </a:prstGeom>
          <a:solidFill>
            <a:srgbClr val="395B64"/>
          </a:solidFill>
          <a:ln>
            <a:solidFill>
              <a:srgbClr val="A5C9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latin typeface="Product Sans" panose="020B0403030502040203"/>
              </a:rPr>
              <a:t>MyGPT3</a:t>
            </a:r>
          </a:p>
        </p:txBody>
      </p:sp>
    </p:spTree>
    <p:extLst>
      <p:ext uri="{BB962C8B-B14F-4D97-AF65-F5344CB8AC3E}">
        <p14:creationId xmlns:p14="http://schemas.microsoft.com/office/powerpoint/2010/main" val="334873969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5C9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áfico 4">
            <a:extLst>
              <a:ext uri="{FF2B5EF4-FFF2-40B4-BE49-F238E27FC236}">
                <a16:creationId xmlns:a16="http://schemas.microsoft.com/office/drawing/2014/main" id="{B3100464-AC05-FFA4-55FF-3FD8BFA7B0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55339" y="3786473"/>
            <a:ext cx="1081321" cy="660535"/>
          </a:xfrm>
          <a:prstGeom prst="rect">
            <a:avLst/>
          </a:prstGeom>
        </p:spPr>
      </p:pic>
      <p:pic>
        <p:nvPicPr>
          <p:cNvPr id="6" name="Gráfico 5">
            <a:extLst>
              <a:ext uri="{FF2B5EF4-FFF2-40B4-BE49-F238E27FC236}">
                <a16:creationId xmlns:a16="http://schemas.microsoft.com/office/drawing/2014/main" id="{1069218A-6C67-853B-67C9-2DF97EB0EA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93093" y="3786473"/>
            <a:ext cx="588890" cy="519609"/>
          </a:xfrm>
          <a:prstGeom prst="rect">
            <a:avLst/>
          </a:prstGeom>
        </p:spPr>
      </p:pic>
      <p:pic>
        <p:nvPicPr>
          <p:cNvPr id="8" name="Gráfico 7">
            <a:extLst>
              <a:ext uri="{FF2B5EF4-FFF2-40B4-BE49-F238E27FC236}">
                <a16:creationId xmlns:a16="http://schemas.microsoft.com/office/drawing/2014/main" id="{23604081-94A3-FA67-6E83-601E3EB4BB5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400039" y="4016822"/>
            <a:ext cx="993810" cy="267224"/>
          </a:xfrm>
          <a:prstGeom prst="rect">
            <a:avLst/>
          </a:prstGeom>
        </p:spPr>
      </p:pic>
      <p:pic>
        <p:nvPicPr>
          <p:cNvPr id="10" name="Gráfico 9">
            <a:extLst>
              <a:ext uri="{FF2B5EF4-FFF2-40B4-BE49-F238E27FC236}">
                <a16:creationId xmlns:a16="http://schemas.microsoft.com/office/drawing/2014/main" id="{1ECED4A6-D012-800A-B829-A12C327A6C0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671511" y="3958230"/>
            <a:ext cx="897085" cy="286222"/>
          </a:xfrm>
          <a:prstGeom prst="rect">
            <a:avLst/>
          </a:prstGeom>
        </p:spPr>
      </p:pic>
      <p:pic>
        <p:nvPicPr>
          <p:cNvPr id="16" name="Gráfico 15">
            <a:extLst>
              <a:ext uri="{FF2B5EF4-FFF2-40B4-BE49-F238E27FC236}">
                <a16:creationId xmlns:a16="http://schemas.microsoft.com/office/drawing/2014/main" id="{6110DF67-4F15-E92E-81CB-497326E1D06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940838" y="3948503"/>
            <a:ext cx="245392" cy="195547"/>
          </a:xfrm>
          <a:prstGeom prst="rect">
            <a:avLst/>
          </a:prstGeom>
        </p:spPr>
      </p:pic>
      <p:pic>
        <p:nvPicPr>
          <p:cNvPr id="18" name="Gráfico 17">
            <a:extLst>
              <a:ext uri="{FF2B5EF4-FFF2-40B4-BE49-F238E27FC236}">
                <a16:creationId xmlns:a16="http://schemas.microsoft.com/office/drawing/2014/main" id="{BB3E4A8F-54F1-516B-96CA-B52BAED1597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294911" y="4016822"/>
            <a:ext cx="1341749" cy="199835"/>
          </a:xfrm>
          <a:prstGeom prst="rect">
            <a:avLst/>
          </a:prstGeom>
        </p:spPr>
      </p:pic>
      <p:pic>
        <p:nvPicPr>
          <p:cNvPr id="19" name="Gráfico 18">
            <a:extLst>
              <a:ext uri="{FF2B5EF4-FFF2-40B4-BE49-F238E27FC236}">
                <a16:creationId xmlns:a16="http://schemas.microsoft.com/office/drawing/2014/main" id="{C115E6E5-C299-DDD4-E870-D9757F65D80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294911" y="3998607"/>
            <a:ext cx="1415772" cy="268363"/>
          </a:xfrm>
          <a:prstGeom prst="rect">
            <a:avLst/>
          </a:prstGeom>
        </p:spPr>
      </p:pic>
      <p:sp>
        <p:nvSpPr>
          <p:cNvPr id="20" name="CuadroTexto 19">
            <a:extLst>
              <a:ext uri="{FF2B5EF4-FFF2-40B4-BE49-F238E27FC236}">
                <a16:creationId xmlns:a16="http://schemas.microsoft.com/office/drawing/2014/main" id="{BB525F06-5BBF-9F6E-2489-B46AE9EBA176}"/>
              </a:ext>
            </a:extLst>
          </p:cNvPr>
          <p:cNvSpPr txBox="1"/>
          <p:nvPr/>
        </p:nvSpPr>
        <p:spPr>
          <a:xfrm>
            <a:off x="485140" y="537586"/>
            <a:ext cx="982979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2800" b="1" dirty="0">
                <a:solidFill>
                  <a:srgbClr val="395B64"/>
                </a:solidFill>
                <a:latin typeface="Product Sans" panose="020B0403030502040203" pitchFamily="34" charset="0"/>
              </a:rPr>
              <a:t>Demostrar el uso de diferentes tecnologías y su implementación en conjunto para construir una AppWeb</a:t>
            </a:r>
          </a:p>
        </p:txBody>
      </p:sp>
      <p:sp>
        <p:nvSpPr>
          <p:cNvPr id="2" name="Cubo 1">
            <a:extLst>
              <a:ext uri="{FF2B5EF4-FFF2-40B4-BE49-F238E27FC236}">
                <a16:creationId xmlns:a16="http://schemas.microsoft.com/office/drawing/2014/main" id="{0E90A163-83EE-1947-86DB-BE4E627B7B0F}"/>
              </a:ext>
            </a:extLst>
          </p:cNvPr>
          <p:cNvSpPr/>
          <p:nvPr/>
        </p:nvSpPr>
        <p:spPr>
          <a:xfrm>
            <a:off x="4816944" y="2868503"/>
            <a:ext cx="2160000" cy="2160000"/>
          </a:xfrm>
          <a:prstGeom prst="cube">
            <a:avLst/>
          </a:prstGeom>
          <a:solidFill>
            <a:srgbClr val="395B64"/>
          </a:solidFill>
          <a:ln>
            <a:solidFill>
              <a:srgbClr val="A5C9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MyGPT3</a:t>
            </a:r>
          </a:p>
        </p:txBody>
      </p:sp>
    </p:spTree>
    <p:extLst>
      <p:ext uri="{BB962C8B-B14F-4D97-AF65-F5344CB8AC3E}">
        <p14:creationId xmlns:p14="http://schemas.microsoft.com/office/powerpoint/2010/main" val="194076125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5C9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21F2CB4F-1E4B-28FC-D827-E34ABD6B5057}"/>
              </a:ext>
            </a:extLst>
          </p:cNvPr>
          <p:cNvSpPr txBox="1"/>
          <p:nvPr/>
        </p:nvSpPr>
        <p:spPr>
          <a:xfrm>
            <a:off x="453118" y="517463"/>
            <a:ext cx="7482567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4400" dirty="0">
                <a:solidFill>
                  <a:srgbClr val="395B64"/>
                </a:solidFill>
                <a:latin typeface="Product Sans" panose="020B0403030502040203" pitchFamily="34" charset="0"/>
              </a:rPr>
              <a:t>Funcionamiento de GPT-3</a:t>
            </a:r>
          </a:p>
          <a:p>
            <a:r>
              <a:rPr lang="es-MX" sz="2400" dirty="0">
                <a:solidFill>
                  <a:srgbClr val="395B64"/>
                </a:solidFill>
                <a:latin typeface="Product Sans" panose="020B0403030502040203" pitchFamily="34" charset="0"/>
              </a:rPr>
              <a:t>Transformador Generativo </a:t>
            </a:r>
            <a:r>
              <a:rPr lang="es-MX" sz="2400" dirty="0" err="1">
                <a:solidFill>
                  <a:srgbClr val="395B64"/>
                </a:solidFill>
                <a:latin typeface="Product Sans" panose="020B0403030502040203" pitchFamily="34" charset="0"/>
              </a:rPr>
              <a:t>Preentrenado</a:t>
            </a:r>
            <a:r>
              <a:rPr lang="es-MX" sz="2400" dirty="0">
                <a:solidFill>
                  <a:srgbClr val="395B64"/>
                </a:solidFill>
                <a:latin typeface="Product Sans" panose="020B0403030502040203" pitchFamily="34" charset="0"/>
              </a:rPr>
              <a:t> v3</a:t>
            </a:r>
          </a:p>
          <a:p>
            <a:endParaRPr lang="es-MX" sz="4400" dirty="0">
              <a:solidFill>
                <a:srgbClr val="395B64"/>
              </a:solidFill>
              <a:latin typeface="Product Sans" panose="020B0403030502040203" pitchFamily="34" charset="0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F3F546DA-BD6E-9C43-94CE-D90DF1DC61F4}"/>
              </a:ext>
            </a:extLst>
          </p:cNvPr>
          <p:cNvSpPr txBox="1"/>
          <p:nvPr/>
        </p:nvSpPr>
        <p:spPr>
          <a:xfrm>
            <a:off x="453116" y="1800958"/>
            <a:ext cx="1128576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400" dirty="0">
                <a:solidFill>
                  <a:srgbClr val="395B64"/>
                </a:solidFill>
                <a:latin typeface="Product Sans" panose="020B0403030502040203" pitchFamily="34" charset="0"/>
              </a:rPr>
              <a:t>¿Qué es?</a:t>
            </a:r>
          </a:p>
          <a:p>
            <a:endParaRPr lang="es-ES_tradnl" sz="2800" dirty="0">
              <a:solidFill>
                <a:srgbClr val="395B64"/>
              </a:solidFill>
              <a:latin typeface="Product Sans" panose="020B0403030502040203" pitchFamily="34" charset="0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9C00A9A7-9C45-10CD-2814-756FF8078696}"/>
              </a:ext>
            </a:extLst>
          </p:cNvPr>
          <p:cNvSpPr txBox="1"/>
          <p:nvPr/>
        </p:nvSpPr>
        <p:spPr>
          <a:xfrm>
            <a:off x="982585" y="2315670"/>
            <a:ext cx="773365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rgbClr val="395B64"/>
                </a:solidFill>
                <a:latin typeface="Product Sans" panose="020B0403030502040203" pitchFamily="34" charset="0"/>
              </a:rPr>
              <a:t>•  Es un modelo de lenguaje autorregresivo.</a:t>
            </a:r>
          </a:p>
          <a:p>
            <a:endParaRPr lang="es-MX" dirty="0">
              <a:solidFill>
                <a:srgbClr val="395B64"/>
              </a:solidFill>
              <a:latin typeface="Product Sans" panose="020B0403030502040203" pitchFamily="34" charset="0"/>
            </a:endParaRPr>
          </a:p>
          <a:p>
            <a:r>
              <a:rPr lang="es-MX" dirty="0">
                <a:solidFill>
                  <a:srgbClr val="395B64"/>
                </a:solidFill>
                <a:latin typeface="Product Sans" panose="020B0403030502040203" pitchFamily="34" charset="0"/>
              </a:rPr>
              <a:t>•  Que </a:t>
            </a:r>
            <a:r>
              <a:rPr lang="es-MX" b="0" i="0" dirty="0">
                <a:solidFill>
                  <a:srgbClr val="395B64"/>
                </a:solidFill>
                <a:effectLst/>
                <a:latin typeface="Product Sans" panose="020B0403030502040203" pitchFamily="34" charset="0"/>
              </a:rPr>
              <a:t>calcula la probabilidad de que aparezca una palabra en un texto          dadas las otras palabras en el texto. </a:t>
            </a:r>
          </a:p>
          <a:p>
            <a:endParaRPr lang="es-MX" b="0" i="0" dirty="0">
              <a:solidFill>
                <a:srgbClr val="395B64"/>
              </a:solidFill>
              <a:effectLst/>
              <a:latin typeface="Product Sans" panose="020B0403030502040203" pitchFamily="34" charset="0"/>
            </a:endParaRPr>
          </a:p>
          <a:p>
            <a:r>
              <a:rPr lang="es-MX" dirty="0">
                <a:solidFill>
                  <a:srgbClr val="395B64"/>
                </a:solidFill>
                <a:latin typeface="Product Sans" panose="020B0403030502040203" pitchFamily="34" charset="0"/>
              </a:rPr>
              <a:t>•  </a:t>
            </a:r>
            <a:r>
              <a:rPr lang="es-MX" b="0" i="0" dirty="0">
                <a:solidFill>
                  <a:srgbClr val="395B64"/>
                </a:solidFill>
                <a:effectLst/>
                <a:latin typeface="Product Sans" panose="020B0403030502040203" pitchFamily="34" charset="0"/>
              </a:rPr>
              <a:t>Aplicando probabilidad condicional de palabras</a:t>
            </a:r>
            <a:r>
              <a:rPr lang="es-MX" dirty="0">
                <a:solidFill>
                  <a:srgbClr val="395B64"/>
                </a:solidFill>
                <a:latin typeface="Product Sans" panose="020B0403030502040203" pitchFamily="34" charset="0"/>
              </a:rPr>
              <a:t>.</a:t>
            </a:r>
          </a:p>
          <a:p>
            <a:endParaRPr lang="es-MX" b="0" i="0" dirty="0">
              <a:solidFill>
                <a:srgbClr val="395B64"/>
              </a:solidFill>
              <a:effectLst/>
              <a:latin typeface="Product Sans" panose="020B0403030502040203" pitchFamily="34" charset="0"/>
            </a:endParaRPr>
          </a:p>
          <a:p>
            <a:r>
              <a:rPr lang="es-MX" dirty="0">
                <a:solidFill>
                  <a:srgbClr val="395B64"/>
                </a:solidFill>
                <a:latin typeface="Product Sans" panose="020B0403030502040203" pitchFamily="34" charset="0"/>
              </a:rPr>
              <a:t>•  S</a:t>
            </a:r>
            <a:r>
              <a:rPr lang="es-MX" b="0" i="0" dirty="0">
                <a:solidFill>
                  <a:srgbClr val="395B64"/>
                </a:solidFill>
                <a:effectLst/>
                <a:latin typeface="Product Sans" panose="020B0403030502040203" pitchFamily="34" charset="0"/>
              </a:rPr>
              <a:t>e</a:t>
            </a:r>
            <a:r>
              <a:rPr lang="es-MX" dirty="0">
                <a:solidFill>
                  <a:srgbClr val="395B64"/>
                </a:solidFill>
                <a:latin typeface="Product Sans" panose="020B0403030502040203" pitchFamily="34" charset="0"/>
              </a:rPr>
              <a:t> emplea aprendizaje profundo para producir textos que simulan la redacción humana, lo cual ha generado la puntualización de los beneficios y riesgos que esto conlleva.</a:t>
            </a:r>
          </a:p>
          <a:p>
            <a:endParaRPr lang="es-ES_tradnl" dirty="0">
              <a:solidFill>
                <a:srgbClr val="395B64"/>
              </a:solidFill>
              <a:latin typeface="Product Sans" panose="020B0403030502040203" pitchFamily="34" charset="0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950AF4AB-5FC0-05C8-99CC-0EFF2208D0A9}"/>
              </a:ext>
            </a:extLst>
          </p:cNvPr>
          <p:cNvSpPr txBox="1"/>
          <p:nvPr/>
        </p:nvSpPr>
        <p:spPr>
          <a:xfrm>
            <a:off x="453116" y="5906922"/>
            <a:ext cx="112857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400" dirty="0">
                <a:solidFill>
                  <a:srgbClr val="395B64"/>
                </a:solidFill>
                <a:latin typeface="Product Sans" panose="020B0403030502040203" pitchFamily="34" charset="0"/>
              </a:rPr>
              <a:t>¿Creada por? </a:t>
            </a:r>
            <a:r>
              <a:rPr lang="es-MX" dirty="0">
                <a:solidFill>
                  <a:srgbClr val="395B64"/>
                </a:solidFill>
                <a:latin typeface="Product Sans" panose="020B0403030502040203" pitchFamily="34" charset="0"/>
              </a:rPr>
              <a:t>OpenAI fue presentado como beta oficialmente el 28 de mayo de 2020.</a:t>
            </a:r>
            <a:endParaRPr lang="es-MX" sz="2800" dirty="0">
              <a:solidFill>
                <a:srgbClr val="395B64"/>
              </a:solidFill>
              <a:latin typeface="Product Sans" panose="020B0403030502040203" pitchFamily="34" charset="0"/>
            </a:endParaRPr>
          </a:p>
          <a:p>
            <a:endParaRPr lang="es-ES_tradnl" sz="2800" dirty="0">
              <a:solidFill>
                <a:srgbClr val="395B64"/>
              </a:solidFill>
              <a:latin typeface="Product Sans" panose="020B0403030502040203" pitchFamily="34" charset="0"/>
            </a:endParaRPr>
          </a:p>
          <a:p>
            <a:endParaRPr lang="es-ES_tradnl" sz="2800" dirty="0">
              <a:solidFill>
                <a:srgbClr val="395B64"/>
              </a:solidFill>
              <a:latin typeface="Product Sans" panose="020B0403030502040203" pitchFamily="34" charset="0"/>
            </a:endParaRPr>
          </a:p>
        </p:txBody>
      </p:sp>
      <p:pic>
        <p:nvPicPr>
          <p:cNvPr id="15" name="Gráfico 14">
            <a:extLst>
              <a:ext uri="{FF2B5EF4-FFF2-40B4-BE49-F238E27FC236}">
                <a16:creationId xmlns:a16="http://schemas.microsoft.com/office/drawing/2014/main" id="{C11FA9FE-4F3C-0758-5B8F-725A440204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90973" y="2469779"/>
            <a:ext cx="1918442" cy="1918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14333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5C9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02B43269-7B17-CF18-29CD-CE116A39C3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5052" y="2299859"/>
            <a:ext cx="1980000" cy="4291177"/>
          </a:xfrm>
          <a:prstGeom prst="rect">
            <a:avLst/>
          </a:prstGeom>
          <a:ln w="38100">
            <a:solidFill>
              <a:srgbClr val="395B64"/>
            </a:solidFill>
          </a:ln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8FA26DD1-59D9-BED8-C7D1-08EB22CFF1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9263" y="1565611"/>
            <a:ext cx="1980000" cy="4291174"/>
          </a:xfrm>
          <a:prstGeom prst="rect">
            <a:avLst/>
          </a:prstGeom>
          <a:ln w="38100">
            <a:solidFill>
              <a:srgbClr val="395B64"/>
            </a:solidFill>
          </a:ln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7990EEB4-0FC0-3332-EC6F-44C584335E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73474" y="2299859"/>
            <a:ext cx="1980000" cy="4291174"/>
          </a:xfrm>
          <a:prstGeom prst="rect">
            <a:avLst/>
          </a:prstGeom>
          <a:ln w="38100">
            <a:solidFill>
              <a:srgbClr val="395B64"/>
            </a:solidFill>
          </a:ln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64D80E6E-F33A-069D-729E-EE2DE0C318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0841" y="1565611"/>
            <a:ext cx="1980000" cy="4291174"/>
          </a:xfrm>
          <a:prstGeom prst="rect">
            <a:avLst/>
          </a:prstGeom>
          <a:ln w="38100">
            <a:solidFill>
              <a:srgbClr val="395B64"/>
            </a:solidFill>
          </a:ln>
        </p:spPr>
      </p:pic>
      <p:sp>
        <p:nvSpPr>
          <p:cNvPr id="20" name="CuadroTexto 19">
            <a:extLst>
              <a:ext uri="{FF2B5EF4-FFF2-40B4-BE49-F238E27FC236}">
                <a16:creationId xmlns:a16="http://schemas.microsoft.com/office/drawing/2014/main" id="{7267B94D-AC5E-4927-2A6D-39290D784CFE}"/>
              </a:ext>
            </a:extLst>
          </p:cNvPr>
          <p:cNvSpPr txBox="1"/>
          <p:nvPr/>
        </p:nvSpPr>
        <p:spPr>
          <a:xfrm>
            <a:off x="3948609" y="375248"/>
            <a:ext cx="379178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3200" dirty="0">
                <a:solidFill>
                  <a:srgbClr val="395B64"/>
                </a:solidFill>
                <a:latin typeface="Product Sans" panose="020B0403030502040203" pitchFamily="34" charset="0"/>
              </a:rPr>
              <a:t>Interfaz IU MyGPT3</a:t>
            </a:r>
          </a:p>
        </p:txBody>
      </p:sp>
    </p:spTree>
    <p:extLst>
      <p:ext uri="{BB962C8B-B14F-4D97-AF65-F5344CB8AC3E}">
        <p14:creationId xmlns:p14="http://schemas.microsoft.com/office/powerpoint/2010/main" val="169582757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5C9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uadroTexto 19">
            <a:extLst>
              <a:ext uri="{FF2B5EF4-FFF2-40B4-BE49-F238E27FC236}">
                <a16:creationId xmlns:a16="http://schemas.microsoft.com/office/drawing/2014/main" id="{7267B94D-AC5E-4927-2A6D-39290D784CFE}"/>
              </a:ext>
            </a:extLst>
          </p:cNvPr>
          <p:cNvSpPr txBox="1"/>
          <p:nvPr/>
        </p:nvSpPr>
        <p:spPr>
          <a:xfrm>
            <a:off x="3948609" y="375248"/>
            <a:ext cx="379178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3200" dirty="0">
                <a:solidFill>
                  <a:srgbClr val="395B64"/>
                </a:solidFill>
                <a:latin typeface="Product Sans" panose="020B0403030502040203" pitchFamily="34" charset="0"/>
              </a:rPr>
              <a:t>Funcionamiento</a:t>
            </a:r>
          </a:p>
        </p:txBody>
      </p:sp>
      <p:pic>
        <p:nvPicPr>
          <p:cNvPr id="4" name="2022-08-10 01-14-54">
            <a:hlinkClick r:id="" action="ppaction://media"/>
            <a:extLst>
              <a:ext uri="{FF2B5EF4-FFF2-40B4-BE49-F238E27FC236}">
                <a16:creationId xmlns:a16="http://schemas.microsoft.com/office/drawing/2014/main" id="{B2B3101E-D8BD-0CD3-F84A-FB33CF0E09DB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9206" end="3591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02006" y="1204159"/>
            <a:ext cx="9387987" cy="5278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49789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33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5C9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F8FC63CD-7C30-4171-CADD-76919E4C6409}"/>
              </a:ext>
            </a:extLst>
          </p:cNvPr>
          <p:cNvSpPr txBox="1"/>
          <p:nvPr/>
        </p:nvSpPr>
        <p:spPr>
          <a:xfrm>
            <a:off x="485140" y="537586"/>
            <a:ext cx="98297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3600" b="1" dirty="0">
                <a:solidFill>
                  <a:srgbClr val="395B64"/>
                </a:solidFill>
                <a:latin typeface="Product Sans" panose="020B0403030502040203" pitchFamily="34" charset="0"/>
              </a:rPr>
              <a:t>Trabajos futuros:</a:t>
            </a:r>
          </a:p>
        </p:txBody>
      </p:sp>
      <p:pic>
        <p:nvPicPr>
          <p:cNvPr id="9" name="Gráfico 8">
            <a:extLst>
              <a:ext uri="{FF2B5EF4-FFF2-40B4-BE49-F238E27FC236}">
                <a16:creationId xmlns:a16="http://schemas.microsoft.com/office/drawing/2014/main" id="{7A136AB1-BB52-3969-7C28-450ACD1965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74236" y="2684052"/>
            <a:ext cx="2091264" cy="2091264"/>
          </a:xfrm>
          <a:prstGeom prst="rect">
            <a:avLst/>
          </a:prstGeom>
        </p:spPr>
      </p:pic>
      <p:pic>
        <p:nvPicPr>
          <p:cNvPr id="11" name="Gráfico 10">
            <a:extLst>
              <a:ext uri="{FF2B5EF4-FFF2-40B4-BE49-F238E27FC236}">
                <a16:creationId xmlns:a16="http://schemas.microsoft.com/office/drawing/2014/main" id="{77E3C69F-4384-58F9-1EFC-04797A0616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50368" y="2684052"/>
            <a:ext cx="2091264" cy="2091264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F6EBA279-7E23-AEC9-9F62-776A1EB5E61E}"/>
              </a:ext>
            </a:extLst>
          </p:cNvPr>
          <p:cNvSpPr txBox="1"/>
          <p:nvPr/>
        </p:nvSpPr>
        <p:spPr>
          <a:xfrm>
            <a:off x="804870" y="4896453"/>
            <a:ext cx="30299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_tradnl" sz="2400" dirty="0">
                <a:solidFill>
                  <a:srgbClr val="395B64"/>
                </a:solidFill>
                <a:latin typeface="Product Sans" panose="020B0403030502040203" pitchFamily="34" charset="0"/>
              </a:rPr>
              <a:t>Sistema escolar para </a:t>
            </a:r>
          </a:p>
          <a:p>
            <a:pPr algn="ctr"/>
            <a:r>
              <a:rPr lang="es-ES_tradnl" sz="2400" dirty="0">
                <a:solidFill>
                  <a:srgbClr val="395B64"/>
                </a:solidFill>
                <a:latin typeface="Product Sans" panose="020B0403030502040203" pitchFamily="34" charset="0"/>
              </a:rPr>
              <a:t>atención de alumnos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BD4F83E7-ABE9-6A62-CA47-9A55E1571A36}"/>
              </a:ext>
            </a:extLst>
          </p:cNvPr>
          <p:cNvSpPr txBox="1"/>
          <p:nvPr/>
        </p:nvSpPr>
        <p:spPr>
          <a:xfrm>
            <a:off x="4613061" y="4899173"/>
            <a:ext cx="296587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_tradnl" sz="2400" dirty="0">
                <a:solidFill>
                  <a:srgbClr val="395B64"/>
                </a:solidFill>
                <a:latin typeface="Product Sans" panose="020B0403030502040203" pitchFamily="34" charset="0"/>
              </a:rPr>
              <a:t>Sistema de atención </a:t>
            </a:r>
          </a:p>
          <a:p>
            <a:pPr algn="ctr"/>
            <a:r>
              <a:rPr lang="es-ES_tradnl" sz="2400" dirty="0">
                <a:solidFill>
                  <a:srgbClr val="395B64"/>
                </a:solidFill>
                <a:latin typeface="Product Sans" panose="020B0403030502040203" pitchFamily="34" charset="0"/>
              </a:rPr>
              <a:t>para clientes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09B66520-6751-D3E2-D39E-A228927B86FF}"/>
              </a:ext>
            </a:extLst>
          </p:cNvPr>
          <p:cNvSpPr txBox="1"/>
          <p:nvPr/>
        </p:nvSpPr>
        <p:spPr>
          <a:xfrm>
            <a:off x="648970" y="1374799"/>
            <a:ext cx="1089406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2000" dirty="0">
                <a:solidFill>
                  <a:srgbClr val="395B64"/>
                </a:solidFill>
                <a:latin typeface="Product Sans" panose="020B0403030502040203" pitchFamily="34" charset="0"/>
              </a:rPr>
              <a:t>Para un futuro se tiene pensado poder implementarlo en diferentes aplicaciones de la vida diaria, esto para mejorar la satisfaccion del usuario: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FE9A36E4-0018-4CBF-BC08-832A0F75F576}"/>
              </a:ext>
            </a:extLst>
          </p:cNvPr>
          <p:cNvSpPr txBox="1"/>
          <p:nvPr/>
        </p:nvSpPr>
        <p:spPr>
          <a:xfrm>
            <a:off x="8171301" y="4896453"/>
            <a:ext cx="296267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_tradnl" sz="2400" dirty="0">
                <a:solidFill>
                  <a:srgbClr val="395B64"/>
                </a:solidFill>
                <a:latin typeface="Product Sans" panose="020B0403030502040203" pitchFamily="34" charset="0"/>
              </a:rPr>
              <a:t>Sistema de creación </a:t>
            </a:r>
          </a:p>
          <a:p>
            <a:pPr algn="ctr"/>
            <a:r>
              <a:rPr lang="es-ES_tradnl" sz="2400" dirty="0">
                <a:solidFill>
                  <a:srgbClr val="395B64"/>
                </a:solidFill>
                <a:latin typeface="Product Sans" panose="020B0403030502040203" pitchFamily="34" charset="0"/>
              </a:rPr>
              <a:t>de publicidad online.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61C55237-3A07-7483-C995-1F62E52DE4F8}"/>
              </a:ext>
            </a:extLst>
          </p:cNvPr>
          <p:cNvSpPr txBox="1"/>
          <p:nvPr/>
        </p:nvSpPr>
        <p:spPr>
          <a:xfrm>
            <a:off x="8826500" y="2406245"/>
            <a:ext cx="1652274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16600" dirty="0">
                <a:solidFill>
                  <a:srgbClr val="395B64"/>
                </a:solidFill>
                <a:latin typeface="Product Sans" panose="020B0403030502040203" pitchFamily="34" charset="0"/>
              </a:rPr>
              <a:t>@</a:t>
            </a:r>
          </a:p>
        </p:txBody>
      </p:sp>
    </p:spTree>
    <p:extLst>
      <p:ext uri="{BB962C8B-B14F-4D97-AF65-F5344CB8AC3E}">
        <p14:creationId xmlns:p14="http://schemas.microsoft.com/office/powerpoint/2010/main" val="187290431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6" grpId="0"/>
      <p:bldP spid="1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5C9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Generador de Códigos QR Codes">
            <a:extLst>
              <a:ext uri="{FF2B5EF4-FFF2-40B4-BE49-F238E27FC236}">
                <a16:creationId xmlns:a16="http://schemas.microsoft.com/office/drawing/2014/main" id="{0A64B2BA-4FCC-7743-19BC-E23725B2C1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5398" y="2205171"/>
            <a:ext cx="3097778" cy="3097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AC110D39-3888-C86A-6153-B849FA41F9B6}"/>
              </a:ext>
            </a:extLst>
          </p:cNvPr>
          <p:cNvSpPr txBox="1"/>
          <p:nvPr/>
        </p:nvSpPr>
        <p:spPr>
          <a:xfrm>
            <a:off x="2195350" y="5444086"/>
            <a:ext cx="253787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000" dirty="0">
                <a:solidFill>
                  <a:srgbClr val="395B64"/>
                </a:solidFill>
                <a:latin typeface="Product Sans" panose="020B0403030502040203" pitchFamily="34" charset="0"/>
              </a:rPr>
              <a:t>https://</a:t>
            </a:r>
            <a:r>
              <a:rPr lang="es-ES_tradnl" sz="1000" dirty="0" err="1">
                <a:solidFill>
                  <a:srgbClr val="395B64"/>
                </a:solidFill>
                <a:latin typeface="Product Sans" panose="020B0403030502040203" pitchFamily="34" charset="0"/>
              </a:rPr>
              <a:t>github.com</a:t>
            </a:r>
            <a:r>
              <a:rPr lang="es-ES_tradnl" sz="1000" dirty="0">
                <a:solidFill>
                  <a:srgbClr val="395B64"/>
                </a:solidFill>
                <a:latin typeface="Product Sans" panose="020B0403030502040203" pitchFamily="34" charset="0"/>
              </a:rPr>
              <a:t>/newton1057/MyGPT3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0DABA9DF-453D-6048-75BB-1E4DDAF4AA89}"/>
              </a:ext>
            </a:extLst>
          </p:cNvPr>
          <p:cNvSpPr txBox="1"/>
          <p:nvPr/>
        </p:nvSpPr>
        <p:spPr>
          <a:xfrm>
            <a:off x="999684" y="1034891"/>
            <a:ext cx="578100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3200" dirty="0">
                <a:solidFill>
                  <a:srgbClr val="395B64"/>
                </a:solidFill>
                <a:latin typeface="Product Sans" panose="020B0403030502040203" pitchFamily="34" charset="0"/>
              </a:rPr>
              <a:t>Repositorio con información: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2757F51C-8441-FC3A-9278-3463ABA6C3DD}"/>
              </a:ext>
            </a:extLst>
          </p:cNvPr>
          <p:cNvSpPr txBox="1"/>
          <p:nvPr/>
        </p:nvSpPr>
        <p:spPr>
          <a:xfrm>
            <a:off x="5386970" y="2184400"/>
            <a:ext cx="578100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3200" dirty="0">
                <a:solidFill>
                  <a:srgbClr val="395B64"/>
                </a:solidFill>
                <a:latin typeface="Product Sans" panose="020B0403030502040203" pitchFamily="34" charset="0"/>
              </a:rPr>
              <a:t>• Información recolectada.</a:t>
            </a:r>
          </a:p>
          <a:p>
            <a:r>
              <a:rPr lang="es-MX" sz="3200" dirty="0">
                <a:solidFill>
                  <a:srgbClr val="395B64"/>
                </a:solidFill>
                <a:latin typeface="Product Sans" panose="020B0403030502040203" pitchFamily="34" charset="0"/>
              </a:rPr>
              <a:t>• Documentación</a:t>
            </a:r>
          </a:p>
          <a:p>
            <a:r>
              <a:rPr lang="es-MX" sz="3200" dirty="0">
                <a:solidFill>
                  <a:srgbClr val="395B64"/>
                </a:solidFill>
                <a:latin typeface="Product Sans" panose="020B0403030502040203" pitchFamily="34" charset="0"/>
              </a:rPr>
              <a:t>• Código de AppWeb</a:t>
            </a:r>
          </a:p>
        </p:txBody>
      </p:sp>
    </p:spTree>
    <p:extLst>
      <p:ext uri="{BB962C8B-B14F-4D97-AF65-F5344CB8AC3E}">
        <p14:creationId xmlns:p14="http://schemas.microsoft.com/office/powerpoint/2010/main" val="10682314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5C9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adroTexto 9">
            <a:extLst>
              <a:ext uri="{FF2B5EF4-FFF2-40B4-BE49-F238E27FC236}">
                <a16:creationId xmlns:a16="http://schemas.microsoft.com/office/drawing/2014/main" id="{D0308EE3-E205-2029-3F55-BC196A9134B1}"/>
              </a:ext>
            </a:extLst>
          </p:cNvPr>
          <p:cNvSpPr txBox="1"/>
          <p:nvPr/>
        </p:nvSpPr>
        <p:spPr>
          <a:xfrm>
            <a:off x="1021178" y="710358"/>
            <a:ext cx="3600000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2800" dirty="0">
                <a:solidFill>
                  <a:srgbClr val="395B64"/>
                </a:solidFill>
                <a:latin typeface="Product Sans" panose="020B0403030502040203" pitchFamily="34" charset="0"/>
              </a:rPr>
              <a:t>Generativo</a:t>
            </a:r>
          </a:p>
          <a:p>
            <a:pPr algn="ctr"/>
            <a:r>
              <a:rPr lang="es-MX" dirty="0">
                <a:solidFill>
                  <a:srgbClr val="395B64"/>
                </a:solidFill>
                <a:latin typeface="Product Sans" panose="020B0403030502040203" pitchFamily="34" charset="0"/>
              </a:rPr>
              <a:t>•  E</a:t>
            </a:r>
            <a:r>
              <a:rPr lang="es-MX" i="0" dirty="0">
                <a:solidFill>
                  <a:srgbClr val="395B64"/>
                </a:solidFill>
                <a:effectLst/>
                <a:latin typeface="Product Sans" panose="020B0403030502040203" pitchFamily="34" charset="0"/>
              </a:rPr>
              <a:t>miten una puntuación numérica (pesos) entre los nodos.</a:t>
            </a:r>
          </a:p>
          <a:p>
            <a:pPr algn="ctr"/>
            <a:endParaRPr lang="es-MX" i="0" dirty="0">
              <a:solidFill>
                <a:srgbClr val="395B64"/>
              </a:solidFill>
              <a:effectLst/>
              <a:latin typeface="Product Sans" panose="020B0403030502040203" pitchFamily="34" charset="0"/>
            </a:endParaRPr>
          </a:p>
          <a:p>
            <a:pPr algn="ctr"/>
            <a:r>
              <a:rPr lang="es-MX" dirty="0">
                <a:solidFill>
                  <a:srgbClr val="395B64"/>
                </a:solidFill>
                <a:latin typeface="Product Sans" panose="020B0403030502040203" pitchFamily="34" charset="0"/>
              </a:rPr>
              <a:t>• Puede g</a:t>
            </a:r>
            <a:r>
              <a:rPr lang="es-MX" i="0" dirty="0">
                <a:solidFill>
                  <a:srgbClr val="395B64"/>
                </a:solidFill>
                <a:effectLst/>
                <a:latin typeface="Product Sans" panose="020B0403030502040203" pitchFamily="34" charset="0"/>
              </a:rPr>
              <a:t>enerar largas secuencias de texto original como salida. </a:t>
            </a:r>
          </a:p>
        </p:txBody>
      </p:sp>
      <p:pic>
        <p:nvPicPr>
          <p:cNvPr id="16" name="Imagen 15" descr="Redes neuronales artificiales en Medicina Intensiva. Ejemplo de aplicación  con las variables del MPM II | Medicina Intensiva">
            <a:extLst>
              <a:ext uri="{FF2B5EF4-FFF2-40B4-BE49-F238E27FC236}">
                <a16:creationId xmlns:a16="http://schemas.microsoft.com/office/drawing/2014/main" id="{204ED98B-650A-F889-8CD2-5AD8899CBC4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512" y="3341834"/>
            <a:ext cx="5436000" cy="3224570"/>
          </a:xfrm>
          <a:prstGeom prst="rect">
            <a:avLst/>
          </a:prstGeom>
          <a:solidFill>
            <a:srgbClr val="A5C9CA"/>
          </a:solidFill>
          <a:ln w="38100">
            <a:solidFill>
              <a:srgbClr val="395B64"/>
            </a:solidFill>
          </a:ln>
        </p:spPr>
      </p:pic>
    </p:spTree>
    <p:extLst>
      <p:ext uri="{BB962C8B-B14F-4D97-AF65-F5344CB8AC3E}">
        <p14:creationId xmlns:p14="http://schemas.microsoft.com/office/powerpoint/2010/main" val="19293953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5C9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n 15" descr="Redes neuronales artificiales en Medicina Intensiva. Ejemplo de aplicación  con las variables del MPM II | Medicina Intensiva">
            <a:extLst>
              <a:ext uri="{FF2B5EF4-FFF2-40B4-BE49-F238E27FC236}">
                <a16:creationId xmlns:a16="http://schemas.microsoft.com/office/drawing/2014/main" id="{204ED98B-650A-F889-8CD2-5AD8899CBC4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4837" y="1147863"/>
            <a:ext cx="8042325" cy="4770611"/>
          </a:xfrm>
          <a:prstGeom prst="rect">
            <a:avLst/>
          </a:prstGeom>
          <a:solidFill>
            <a:srgbClr val="A5C9CA"/>
          </a:solidFill>
          <a:ln w="38100">
            <a:solidFill>
              <a:srgbClr val="395B64"/>
            </a:solidFill>
          </a:ln>
        </p:spPr>
      </p:pic>
    </p:spTree>
    <p:extLst>
      <p:ext uri="{BB962C8B-B14F-4D97-AF65-F5344CB8AC3E}">
        <p14:creationId xmlns:p14="http://schemas.microsoft.com/office/powerpoint/2010/main" val="24344678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5C9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adroTexto 9">
            <a:extLst>
              <a:ext uri="{FF2B5EF4-FFF2-40B4-BE49-F238E27FC236}">
                <a16:creationId xmlns:a16="http://schemas.microsoft.com/office/drawing/2014/main" id="{D0308EE3-E205-2029-3F55-BC196A9134B1}"/>
              </a:ext>
            </a:extLst>
          </p:cNvPr>
          <p:cNvSpPr txBox="1"/>
          <p:nvPr/>
        </p:nvSpPr>
        <p:spPr>
          <a:xfrm>
            <a:off x="1021178" y="710358"/>
            <a:ext cx="3600000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2800" dirty="0">
                <a:solidFill>
                  <a:srgbClr val="395B64"/>
                </a:solidFill>
                <a:latin typeface="Product Sans" panose="020B0403030502040203" pitchFamily="34" charset="0"/>
              </a:rPr>
              <a:t>Generativo</a:t>
            </a:r>
          </a:p>
          <a:p>
            <a:pPr algn="ctr"/>
            <a:r>
              <a:rPr lang="es-MX" dirty="0">
                <a:solidFill>
                  <a:srgbClr val="395B64"/>
                </a:solidFill>
                <a:latin typeface="Product Sans" panose="020B0403030502040203" pitchFamily="34" charset="0"/>
              </a:rPr>
              <a:t>•  E</a:t>
            </a:r>
            <a:r>
              <a:rPr lang="es-MX" i="0" dirty="0">
                <a:solidFill>
                  <a:srgbClr val="395B64"/>
                </a:solidFill>
                <a:effectLst/>
                <a:latin typeface="Product Sans" panose="020B0403030502040203" pitchFamily="34" charset="0"/>
              </a:rPr>
              <a:t>miten una puntuación numérica (pesos) entre los nodos.</a:t>
            </a:r>
          </a:p>
          <a:p>
            <a:pPr algn="ctr"/>
            <a:endParaRPr lang="es-MX" i="0" dirty="0">
              <a:solidFill>
                <a:srgbClr val="395B64"/>
              </a:solidFill>
              <a:effectLst/>
              <a:latin typeface="Product Sans" panose="020B0403030502040203" pitchFamily="34" charset="0"/>
            </a:endParaRPr>
          </a:p>
          <a:p>
            <a:pPr algn="ctr"/>
            <a:r>
              <a:rPr lang="es-MX" dirty="0">
                <a:solidFill>
                  <a:srgbClr val="395B64"/>
                </a:solidFill>
                <a:latin typeface="Product Sans" panose="020B0403030502040203" pitchFamily="34" charset="0"/>
              </a:rPr>
              <a:t>• Puede g</a:t>
            </a:r>
            <a:r>
              <a:rPr lang="es-MX" i="0" dirty="0">
                <a:solidFill>
                  <a:srgbClr val="395B64"/>
                </a:solidFill>
                <a:effectLst/>
                <a:latin typeface="Product Sans" panose="020B0403030502040203" pitchFamily="34" charset="0"/>
              </a:rPr>
              <a:t>enerar largas secuencias de texto original como salida. </a:t>
            </a:r>
          </a:p>
        </p:txBody>
      </p:sp>
      <p:pic>
        <p:nvPicPr>
          <p:cNvPr id="16" name="Imagen 15" descr="Redes neuronales artificiales en Medicina Intensiva. Ejemplo de aplicación  con las variables del MPM II | Medicina Intensiva">
            <a:extLst>
              <a:ext uri="{FF2B5EF4-FFF2-40B4-BE49-F238E27FC236}">
                <a16:creationId xmlns:a16="http://schemas.microsoft.com/office/drawing/2014/main" id="{204ED98B-650A-F889-8CD2-5AD8899CBC4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512" y="3341834"/>
            <a:ext cx="5436000" cy="3224570"/>
          </a:xfrm>
          <a:prstGeom prst="rect">
            <a:avLst/>
          </a:prstGeom>
          <a:solidFill>
            <a:srgbClr val="A5C9CA"/>
          </a:solidFill>
          <a:ln w="38100">
            <a:solidFill>
              <a:srgbClr val="395B64"/>
            </a:solidFill>
          </a:ln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69E1EEE8-806B-7367-E5FE-0ED78B95BA32}"/>
              </a:ext>
            </a:extLst>
          </p:cNvPr>
          <p:cNvSpPr txBox="1"/>
          <p:nvPr/>
        </p:nvSpPr>
        <p:spPr>
          <a:xfrm>
            <a:off x="7570824" y="640069"/>
            <a:ext cx="3600000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2800" dirty="0">
                <a:solidFill>
                  <a:srgbClr val="395B64"/>
                </a:solidFill>
                <a:latin typeface="Product Sans" panose="020B0403030502040203" pitchFamily="34" charset="0"/>
              </a:rPr>
              <a:t>Pre-entrenado</a:t>
            </a:r>
          </a:p>
          <a:p>
            <a:pPr algn="ctr"/>
            <a:r>
              <a:rPr lang="es-MX" dirty="0">
                <a:solidFill>
                  <a:srgbClr val="395B64"/>
                </a:solidFill>
                <a:latin typeface="Product Sans" panose="020B0403030502040203" pitchFamily="34" charset="0"/>
              </a:rPr>
              <a:t>•  N</a:t>
            </a:r>
            <a:r>
              <a:rPr lang="es-MX" b="0" i="0" dirty="0">
                <a:solidFill>
                  <a:srgbClr val="395B64"/>
                </a:solidFill>
                <a:effectLst/>
                <a:latin typeface="Product Sans" panose="020B0403030502040203" pitchFamily="34" charset="0"/>
              </a:rPr>
              <a:t>o se ha construido con ningún conocimiento de dominio.</a:t>
            </a:r>
          </a:p>
          <a:p>
            <a:pPr algn="ctr"/>
            <a:endParaRPr lang="es-MX" b="0" i="0" dirty="0">
              <a:solidFill>
                <a:srgbClr val="395B64"/>
              </a:solidFill>
              <a:effectLst/>
              <a:latin typeface="Product Sans" panose="020B0403030502040203" pitchFamily="34" charset="0"/>
            </a:endParaRPr>
          </a:p>
          <a:p>
            <a:pPr algn="ctr"/>
            <a:r>
              <a:rPr lang="es-MX" dirty="0">
                <a:solidFill>
                  <a:srgbClr val="395B64"/>
                </a:solidFill>
                <a:latin typeface="Product Sans" panose="020B0403030502040203" pitchFamily="34" charset="0"/>
              </a:rPr>
              <a:t>•  P</a:t>
            </a:r>
            <a:r>
              <a:rPr lang="es-MX" b="0" i="0" dirty="0">
                <a:solidFill>
                  <a:srgbClr val="395B64"/>
                </a:solidFill>
                <a:effectLst/>
                <a:latin typeface="Product Sans" panose="020B0403030502040203" pitchFamily="34" charset="0"/>
              </a:rPr>
              <a:t>uede completar tareas específicas de dominio, como la traducción de idiomas extranjeros.</a:t>
            </a:r>
            <a:endParaRPr lang="es-ES_tradnl" sz="2800" b="1" dirty="0">
              <a:solidFill>
                <a:srgbClr val="395B64"/>
              </a:solidFill>
              <a:latin typeface="Product Sans" panose="020B0403030502040203" pitchFamily="34" charset="0"/>
            </a:endParaRPr>
          </a:p>
          <a:p>
            <a:pPr algn="ctr"/>
            <a:endParaRPr lang="es-ES_tradnl" sz="2800" dirty="0">
              <a:solidFill>
                <a:srgbClr val="395B64"/>
              </a:solidFill>
              <a:latin typeface="Product Sans" panose="020B0403030502040203" pitchFamily="34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1136487-5ED7-D456-6740-E06015709B8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189" b="34736"/>
          <a:stretch/>
        </p:blipFill>
        <p:spPr>
          <a:xfrm>
            <a:off x="6914359" y="3680402"/>
            <a:ext cx="2350043" cy="2906924"/>
          </a:xfrm>
          <a:prstGeom prst="rect">
            <a:avLst/>
          </a:prstGeom>
          <a:ln w="38100">
            <a:solidFill>
              <a:srgbClr val="395B64"/>
            </a:solidFill>
          </a:ln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0A27E9D3-63B8-5AEE-C48A-A727EA5ADBE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7067"/>
          <a:stretch/>
        </p:blipFill>
        <p:spPr>
          <a:xfrm>
            <a:off x="9564202" y="3680402"/>
            <a:ext cx="2131285" cy="2906924"/>
          </a:xfrm>
          <a:prstGeom prst="rect">
            <a:avLst/>
          </a:prstGeom>
          <a:ln w="38100">
            <a:solidFill>
              <a:srgbClr val="395B64"/>
            </a:solidFill>
          </a:ln>
        </p:spPr>
      </p:pic>
    </p:spTree>
    <p:extLst>
      <p:ext uri="{BB962C8B-B14F-4D97-AF65-F5344CB8AC3E}">
        <p14:creationId xmlns:p14="http://schemas.microsoft.com/office/powerpoint/2010/main" val="19802959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5C9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69E1EEE8-806B-7367-E5FE-0ED78B95BA32}"/>
              </a:ext>
            </a:extLst>
          </p:cNvPr>
          <p:cNvSpPr txBox="1"/>
          <p:nvPr/>
        </p:nvSpPr>
        <p:spPr>
          <a:xfrm>
            <a:off x="7760010" y="1982450"/>
            <a:ext cx="3600000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2800" dirty="0">
                <a:solidFill>
                  <a:srgbClr val="395B64"/>
                </a:solidFill>
                <a:latin typeface="Product Sans" panose="020B0403030502040203" pitchFamily="34" charset="0"/>
              </a:rPr>
              <a:t>Pre-entrenado</a:t>
            </a:r>
          </a:p>
          <a:p>
            <a:pPr algn="ctr"/>
            <a:r>
              <a:rPr lang="es-MX" dirty="0">
                <a:solidFill>
                  <a:srgbClr val="395B64"/>
                </a:solidFill>
                <a:latin typeface="Product Sans" panose="020B0403030502040203" pitchFamily="34" charset="0"/>
              </a:rPr>
              <a:t>•  N</a:t>
            </a:r>
            <a:r>
              <a:rPr lang="es-MX" b="0" i="0" dirty="0">
                <a:solidFill>
                  <a:srgbClr val="395B64"/>
                </a:solidFill>
                <a:effectLst/>
                <a:latin typeface="Product Sans" panose="020B0403030502040203" pitchFamily="34" charset="0"/>
              </a:rPr>
              <a:t>o se ha construido con ningún conocimiento de dominio.</a:t>
            </a:r>
          </a:p>
          <a:p>
            <a:pPr algn="ctr"/>
            <a:endParaRPr lang="es-MX" b="0" i="0" dirty="0">
              <a:solidFill>
                <a:srgbClr val="395B64"/>
              </a:solidFill>
              <a:effectLst/>
              <a:latin typeface="Product Sans" panose="020B0403030502040203" pitchFamily="34" charset="0"/>
            </a:endParaRPr>
          </a:p>
          <a:p>
            <a:pPr algn="ctr"/>
            <a:r>
              <a:rPr lang="es-MX" dirty="0">
                <a:solidFill>
                  <a:srgbClr val="395B64"/>
                </a:solidFill>
                <a:latin typeface="Product Sans" panose="020B0403030502040203" pitchFamily="34" charset="0"/>
              </a:rPr>
              <a:t>•  P</a:t>
            </a:r>
            <a:r>
              <a:rPr lang="es-MX" b="0" i="0" dirty="0">
                <a:solidFill>
                  <a:srgbClr val="395B64"/>
                </a:solidFill>
                <a:effectLst/>
                <a:latin typeface="Product Sans" panose="020B0403030502040203" pitchFamily="34" charset="0"/>
              </a:rPr>
              <a:t>uede completar tareas específicas de dominio, como la traducción de idiomas extranjeros.</a:t>
            </a:r>
            <a:endParaRPr lang="es-ES_tradnl" sz="2800" b="1" dirty="0">
              <a:solidFill>
                <a:srgbClr val="395B64"/>
              </a:solidFill>
              <a:latin typeface="Product Sans" panose="020B0403030502040203" pitchFamily="34" charset="0"/>
            </a:endParaRPr>
          </a:p>
          <a:p>
            <a:pPr algn="ctr"/>
            <a:endParaRPr lang="es-ES_tradnl" sz="2800" dirty="0">
              <a:solidFill>
                <a:srgbClr val="395B64"/>
              </a:solidFill>
              <a:latin typeface="Product Sans" panose="020B0403030502040203" pitchFamily="34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1136487-5ED7-D456-6740-E06015709B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189" b="34736"/>
          <a:stretch/>
        </p:blipFill>
        <p:spPr>
          <a:xfrm>
            <a:off x="512279" y="1449000"/>
            <a:ext cx="3201381" cy="3960000"/>
          </a:xfrm>
          <a:prstGeom prst="rect">
            <a:avLst/>
          </a:prstGeom>
          <a:ln w="38100">
            <a:solidFill>
              <a:srgbClr val="395B64"/>
            </a:solidFill>
          </a:ln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0A27E9D3-63B8-5AEE-C48A-A727EA5ADBE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7067"/>
          <a:stretch/>
        </p:blipFill>
        <p:spPr>
          <a:xfrm>
            <a:off x="4456174" y="1449000"/>
            <a:ext cx="2903374" cy="3960000"/>
          </a:xfrm>
          <a:prstGeom prst="rect">
            <a:avLst/>
          </a:prstGeom>
          <a:ln w="38100">
            <a:solidFill>
              <a:srgbClr val="395B64"/>
            </a:solidFill>
          </a:ln>
        </p:spPr>
      </p:pic>
    </p:spTree>
    <p:extLst>
      <p:ext uri="{BB962C8B-B14F-4D97-AF65-F5344CB8AC3E}">
        <p14:creationId xmlns:p14="http://schemas.microsoft.com/office/powerpoint/2010/main" val="291627487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5C9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adroTexto 7">
            <a:extLst>
              <a:ext uri="{FF2B5EF4-FFF2-40B4-BE49-F238E27FC236}">
                <a16:creationId xmlns:a16="http://schemas.microsoft.com/office/drawing/2014/main" id="{B20E3091-ACD9-2273-071F-8B2DF915D7B4}"/>
              </a:ext>
            </a:extLst>
          </p:cNvPr>
          <p:cNvSpPr txBox="1"/>
          <p:nvPr/>
        </p:nvSpPr>
        <p:spPr>
          <a:xfrm>
            <a:off x="600072" y="1587934"/>
            <a:ext cx="172137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MX" sz="2400" dirty="0">
                <a:solidFill>
                  <a:srgbClr val="395B64"/>
                </a:solidFill>
                <a:latin typeface="Product Sans" panose="020B040303050204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Contenido</a:t>
            </a:r>
            <a:endParaRPr lang="es-ES_tradnl" sz="2800" dirty="0">
              <a:solidFill>
                <a:srgbClr val="395B64"/>
              </a:solidFill>
              <a:latin typeface="Product Sans" panose="020B0403030502040203" pitchFamily="34" charset="0"/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B5F9F5EB-AEB0-4C43-6977-A9DC45E63AF5}"/>
              </a:ext>
            </a:extLst>
          </p:cNvPr>
          <p:cNvSpPr txBox="1"/>
          <p:nvPr/>
        </p:nvSpPr>
        <p:spPr>
          <a:xfrm>
            <a:off x="3337880" y="1309783"/>
            <a:ext cx="177014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2400" dirty="0">
                <a:solidFill>
                  <a:srgbClr val="395B64"/>
                </a:solidFill>
                <a:latin typeface="Product Sans" panose="020B040303050204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</a:t>
            </a:r>
            <a:r>
              <a:rPr lang="es-MX" sz="2400" dirty="0">
                <a:solidFill>
                  <a:srgbClr val="395B64"/>
                </a:solidFill>
                <a:effectLst/>
                <a:latin typeface="Product Sans" panose="020B040303050204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ntáctico</a:t>
            </a:r>
            <a:endParaRPr lang="es-ES_tradnl" sz="2400" dirty="0">
              <a:solidFill>
                <a:srgbClr val="395B64"/>
              </a:solidFill>
              <a:latin typeface="Product Sans" panose="020B0403030502040203" pitchFamily="34" charset="0"/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72A1E670-BB06-B723-2F66-234D8B2A4B71}"/>
              </a:ext>
            </a:extLst>
          </p:cNvPr>
          <p:cNvSpPr txBox="1"/>
          <p:nvPr/>
        </p:nvSpPr>
        <p:spPr>
          <a:xfrm>
            <a:off x="3337881" y="2039237"/>
            <a:ext cx="191203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2400" dirty="0">
                <a:solidFill>
                  <a:srgbClr val="395B64"/>
                </a:solidFill>
                <a:latin typeface="Product Sans" panose="020B040303050204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</a:t>
            </a:r>
            <a:r>
              <a:rPr lang="es-MX" sz="2400" dirty="0">
                <a:solidFill>
                  <a:srgbClr val="395B64"/>
                </a:solidFill>
                <a:effectLst/>
                <a:latin typeface="Product Sans" panose="020B040303050204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emántico</a:t>
            </a:r>
            <a:endParaRPr lang="es-ES_tradnl" sz="2400" dirty="0">
              <a:solidFill>
                <a:srgbClr val="395B64"/>
              </a:solidFill>
              <a:latin typeface="Product Sans" panose="020B0403030502040203" pitchFamily="34" charset="0"/>
            </a:endParaRPr>
          </a:p>
        </p:txBody>
      </p:sp>
      <p:pic>
        <p:nvPicPr>
          <p:cNvPr id="14" name="Gráfico 13">
            <a:extLst>
              <a:ext uri="{FF2B5EF4-FFF2-40B4-BE49-F238E27FC236}">
                <a16:creationId xmlns:a16="http://schemas.microsoft.com/office/drawing/2014/main" id="{C1BBA4F6-48FD-F7C8-3833-F64AF91565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98128" y="1949115"/>
            <a:ext cx="540000" cy="540000"/>
          </a:xfrm>
          <a:prstGeom prst="rect">
            <a:avLst/>
          </a:prstGeom>
        </p:spPr>
      </p:pic>
      <p:pic>
        <p:nvPicPr>
          <p:cNvPr id="16" name="Gráfico 15">
            <a:extLst>
              <a:ext uri="{FF2B5EF4-FFF2-40B4-BE49-F238E27FC236}">
                <a16:creationId xmlns:a16="http://schemas.microsoft.com/office/drawing/2014/main" id="{17DE58DF-27E3-2521-5A92-11036B094D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98128" y="1224449"/>
            <a:ext cx="540000" cy="540000"/>
          </a:xfrm>
          <a:prstGeom prst="rect">
            <a:avLst/>
          </a:prstGeom>
        </p:spPr>
      </p:pic>
      <p:cxnSp>
        <p:nvCxnSpPr>
          <p:cNvPr id="18" name="Conector recto de flecha 17">
            <a:extLst>
              <a:ext uri="{FF2B5EF4-FFF2-40B4-BE49-F238E27FC236}">
                <a16:creationId xmlns:a16="http://schemas.microsoft.com/office/drawing/2014/main" id="{FF746ADD-C9FB-B787-3EC9-21486EA49E08}"/>
              </a:ext>
            </a:extLst>
          </p:cNvPr>
          <p:cNvCxnSpPr>
            <a:stCxn id="8" idx="3"/>
            <a:endCxn id="16" idx="1"/>
          </p:cNvCxnSpPr>
          <p:nvPr/>
        </p:nvCxnSpPr>
        <p:spPr>
          <a:xfrm flipV="1">
            <a:off x="2321448" y="1494449"/>
            <a:ext cx="476680" cy="324318"/>
          </a:xfrm>
          <a:prstGeom prst="straightConnector1">
            <a:avLst/>
          </a:prstGeom>
          <a:ln w="12700">
            <a:solidFill>
              <a:srgbClr val="395B6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cto de flecha 19">
            <a:extLst>
              <a:ext uri="{FF2B5EF4-FFF2-40B4-BE49-F238E27FC236}">
                <a16:creationId xmlns:a16="http://schemas.microsoft.com/office/drawing/2014/main" id="{95B53421-756A-4BE4-C0B0-CCBCC6204C53}"/>
              </a:ext>
            </a:extLst>
          </p:cNvPr>
          <p:cNvCxnSpPr>
            <a:stCxn id="8" idx="3"/>
            <a:endCxn id="14" idx="1"/>
          </p:cNvCxnSpPr>
          <p:nvPr/>
        </p:nvCxnSpPr>
        <p:spPr>
          <a:xfrm>
            <a:off x="2321448" y="1818767"/>
            <a:ext cx="476680" cy="400348"/>
          </a:xfrm>
          <a:prstGeom prst="straightConnector1">
            <a:avLst/>
          </a:prstGeom>
          <a:ln w="12700">
            <a:solidFill>
              <a:srgbClr val="395B6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uadroTexto 21">
            <a:extLst>
              <a:ext uri="{FF2B5EF4-FFF2-40B4-BE49-F238E27FC236}">
                <a16:creationId xmlns:a16="http://schemas.microsoft.com/office/drawing/2014/main" id="{671D8BEB-5A53-4A0C-B96F-92454843BDE3}"/>
              </a:ext>
            </a:extLst>
          </p:cNvPr>
          <p:cNvSpPr txBox="1"/>
          <p:nvPr/>
        </p:nvSpPr>
        <p:spPr>
          <a:xfrm>
            <a:off x="435963" y="456578"/>
            <a:ext cx="719267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2800" dirty="0">
                <a:solidFill>
                  <a:srgbClr val="395B64"/>
                </a:solidFill>
                <a:effectLst/>
                <a:latin typeface="Product Sans" panose="020B040303050204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GPT-3 no entiende nada de lo que escribe:</a:t>
            </a:r>
            <a:endParaRPr lang="es-ES_tradnl" sz="2800" dirty="0">
              <a:solidFill>
                <a:srgbClr val="395B64"/>
              </a:solidFill>
              <a:latin typeface="Product Sans" panose="020B0403030502040203" pitchFamily="34" charset="0"/>
            </a:endParaRP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B2B4B496-F5A3-78B5-7C44-06373CA82C88}"/>
              </a:ext>
            </a:extLst>
          </p:cNvPr>
          <p:cNvSpPr txBox="1"/>
          <p:nvPr/>
        </p:nvSpPr>
        <p:spPr>
          <a:xfrm>
            <a:off x="5912070" y="1421669"/>
            <a:ext cx="533776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2400" b="1" dirty="0">
                <a:solidFill>
                  <a:srgbClr val="395B64"/>
                </a:solidFill>
                <a:effectLst/>
                <a:latin typeface="Product Sans" panose="020B040303050204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Solo se dedica a calcular la probabilidad de qué palabra viene después. </a:t>
            </a:r>
            <a:endParaRPr lang="es-ES_tradnl" sz="2400" b="1" dirty="0">
              <a:solidFill>
                <a:srgbClr val="395B64"/>
              </a:solidFill>
              <a:latin typeface="Product Sans" panose="020B0403030502040203" pitchFamily="34" charset="0"/>
            </a:endParaRP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92DC2A0A-FF73-4D3F-2AA5-8759CE20885D}"/>
              </a:ext>
            </a:extLst>
          </p:cNvPr>
          <p:cNvSpPr txBox="1"/>
          <p:nvPr/>
        </p:nvSpPr>
        <p:spPr>
          <a:xfrm>
            <a:off x="4183514" y="4322509"/>
            <a:ext cx="3683480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s-MX" sz="1800" i="1" dirty="0">
                <a:solidFill>
                  <a:srgbClr val="395B64"/>
                </a:solidFill>
                <a:effectLst/>
                <a:latin typeface="Product Sans" panose="020B040303050204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“Erase una vez una bella y hermosa ”</a:t>
            </a:r>
            <a:endParaRPr lang="es-MX" sz="1800" dirty="0">
              <a:solidFill>
                <a:srgbClr val="395B64"/>
              </a:solidFill>
              <a:effectLst/>
              <a:latin typeface="Product Sans" panose="020B04030305020402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9" name="Elipse 28">
            <a:extLst>
              <a:ext uri="{FF2B5EF4-FFF2-40B4-BE49-F238E27FC236}">
                <a16:creationId xmlns:a16="http://schemas.microsoft.com/office/drawing/2014/main" id="{2685C1E8-420D-3D73-D5E9-9771DBB85B4D}"/>
              </a:ext>
            </a:extLst>
          </p:cNvPr>
          <p:cNvSpPr>
            <a:spLocks noChangeAspect="1"/>
          </p:cNvSpPr>
          <p:nvPr/>
        </p:nvSpPr>
        <p:spPr>
          <a:xfrm>
            <a:off x="1781448" y="3242510"/>
            <a:ext cx="1080000" cy="1080000"/>
          </a:xfrm>
          <a:prstGeom prst="ellipse">
            <a:avLst/>
          </a:prstGeom>
          <a:solidFill>
            <a:srgbClr val="395B64"/>
          </a:solidFill>
          <a:ln>
            <a:solidFill>
              <a:srgbClr val="395B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>
                <a:latin typeface="Product Sans" panose="020B040303050204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95% dama</a:t>
            </a:r>
            <a:endParaRPr lang="es-ES_tradnl" sz="1200" dirty="0">
              <a:latin typeface="Product Sans" panose="020B0403030502040203" pitchFamily="34" charset="0"/>
            </a:endParaRPr>
          </a:p>
        </p:txBody>
      </p:sp>
      <p:sp>
        <p:nvSpPr>
          <p:cNvPr id="30" name="Elipse 29">
            <a:extLst>
              <a:ext uri="{FF2B5EF4-FFF2-40B4-BE49-F238E27FC236}">
                <a16:creationId xmlns:a16="http://schemas.microsoft.com/office/drawing/2014/main" id="{99A74ADA-8D8B-5AA1-88D2-3EF44F40F8AB}"/>
              </a:ext>
            </a:extLst>
          </p:cNvPr>
          <p:cNvSpPr>
            <a:spLocks noChangeAspect="1"/>
          </p:cNvSpPr>
          <p:nvPr/>
        </p:nvSpPr>
        <p:spPr>
          <a:xfrm>
            <a:off x="1786797" y="4862510"/>
            <a:ext cx="1080000" cy="1080000"/>
          </a:xfrm>
          <a:prstGeom prst="ellipse">
            <a:avLst/>
          </a:prstGeom>
          <a:solidFill>
            <a:srgbClr val="395B64"/>
          </a:solidFill>
          <a:ln>
            <a:solidFill>
              <a:srgbClr val="395B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>
                <a:effectLst/>
                <a:latin typeface="Product Sans" panose="020B040303050204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90% doncella</a:t>
            </a:r>
            <a:endParaRPr lang="es-ES_tradnl" sz="1200" dirty="0">
              <a:latin typeface="Product Sans" panose="020B0403030502040203" pitchFamily="34" charset="0"/>
            </a:endParaRPr>
          </a:p>
        </p:txBody>
      </p:sp>
      <p:sp>
        <p:nvSpPr>
          <p:cNvPr id="34" name="Elipse 33">
            <a:extLst>
              <a:ext uri="{FF2B5EF4-FFF2-40B4-BE49-F238E27FC236}">
                <a16:creationId xmlns:a16="http://schemas.microsoft.com/office/drawing/2014/main" id="{5D0704C3-CA0D-23C6-BAB6-CDA6F2BA75C0}"/>
              </a:ext>
            </a:extLst>
          </p:cNvPr>
          <p:cNvSpPr>
            <a:spLocks noChangeAspect="1"/>
          </p:cNvSpPr>
          <p:nvPr/>
        </p:nvSpPr>
        <p:spPr>
          <a:xfrm>
            <a:off x="9483364" y="4862510"/>
            <a:ext cx="1080000" cy="1080000"/>
          </a:xfrm>
          <a:prstGeom prst="ellipse">
            <a:avLst/>
          </a:prstGeom>
          <a:solidFill>
            <a:srgbClr val="395B64"/>
          </a:solidFill>
          <a:ln>
            <a:solidFill>
              <a:srgbClr val="395B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>
                <a:effectLst/>
                <a:latin typeface="Product Sans" panose="020B040303050204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80% mujer</a:t>
            </a:r>
            <a:endParaRPr lang="es-ES_tradnl" sz="1200" dirty="0">
              <a:latin typeface="Product Sans" panose="020B0403030502040203" pitchFamily="34" charset="0"/>
            </a:endParaRPr>
          </a:p>
        </p:txBody>
      </p:sp>
      <p:sp>
        <p:nvSpPr>
          <p:cNvPr id="36" name="Elipse 35">
            <a:extLst>
              <a:ext uri="{FF2B5EF4-FFF2-40B4-BE49-F238E27FC236}">
                <a16:creationId xmlns:a16="http://schemas.microsoft.com/office/drawing/2014/main" id="{74435C39-52F6-872C-5BB8-60BDF5D2505D}"/>
              </a:ext>
            </a:extLst>
          </p:cNvPr>
          <p:cNvSpPr>
            <a:spLocks noChangeAspect="1"/>
          </p:cNvSpPr>
          <p:nvPr/>
        </p:nvSpPr>
        <p:spPr>
          <a:xfrm>
            <a:off x="9483364" y="3283350"/>
            <a:ext cx="1080000" cy="1080000"/>
          </a:xfrm>
          <a:prstGeom prst="ellipse">
            <a:avLst/>
          </a:prstGeom>
          <a:solidFill>
            <a:srgbClr val="395B64"/>
          </a:solidFill>
          <a:ln>
            <a:solidFill>
              <a:srgbClr val="395B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>
                <a:effectLst/>
                <a:latin typeface="Product Sans" panose="020B040303050204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70% chica</a:t>
            </a:r>
            <a:endParaRPr lang="es-ES_tradnl" sz="1200" dirty="0">
              <a:latin typeface="Product Sans" panose="020B0403030502040203" pitchFamily="34" charset="0"/>
            </a:endParaRPr>
          </a:p>
        </p:txBody>
      </p:sp>
      <p:cxnSp>
        <p:nvCxnSpPr>
          <p:cNvPr id="38" name="Conector recto de flecha 37">
            <a:extLst>
              <a:ext uri="{FF2B5EF4-FFF2-40B4-BE49-F238E27FC236}">
                <a16:creationId xmlns:a16="http://schemas.microsoft.com/office/drawing/2014/main" id="{0D8AC41E-50FE-8364-7994-07F0F861168F}"/>
              </a:ext>
            </a:extLst>
          </p:cNvPr>
          <p:cNvCxnSpPr>
            <a:cxnSpLocks/>
            <a:stCxn id="28" idx="1"/>
            <a:endCxn id="29" idx="6"/>
          </p:cNvCxnSpPr>
          <p:nvPr/>
        </p:nvCxnSpPr>
        <p:spPr>
          <a:xfrm flipH="1" flipV="1">
            <a:off x="2861448" y="3782510"/>
            <a:ext cx="1322066" cy="727775"/>
          </a:xfrm>
          <a:prstGeom prst="straightConnector1">
            <a:avLst/>
          </a:prstGeom>
          <a:ln w="12700">
            <a:solidFill>
              <a:srgbClr val="395B6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ector recto de flecha 40">
            <a:extLst>
              <a:ext uri="{FF2B5EF4-FFF2-40B4-BE49-F238E27FC236}">
                <a16:creationId xmlns:a16="http://schemas.microsoft.com/office/drawing/2014/main" id="{0D2477AA-A592-B39A-F465-8CA0BCC331D5}"/>
              </a:ext>
            </a:extLst>
          </p:cNvPr>
          <p:cNvCxnSpPr>
            <a:cxnSpLocks/>
            <a:stCxn id="28" idx="1"/>
            <a:endCxn id="30" idx="7"/>
          </p:cNvCxnSpPr>
          <p:nvPr/>
        </p:nvCxnSpPr>
        <p:spPr>
          <a:xfrm flipH="1">
            <a:off x="2708635" y="4510285"/>
            <a:ext cx="1474879" cy="510387"/>
          </a:xfrm>
          <a:prstGeom prst="straightConnector1">
            <a:avLst/>
          </a:prstGeom>
          <a:ln w="12700">
            <a:solidFill>
              <a:srgbClr val="395B6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ector recto de flecha 44">
            <a:extLst>
              <a:ext uri="{FF2B5EF4-FFF2-40B4-BE49-F238E27FC236}">
                <a16:creationId xmlns:a16="http://schemas.microsoft.com/office/drawing/2014/main" id="{0339FB03-159B-3EB9-8101-E8A3C537FAF1}"/>
              </a:ext>
            </a:extLst>
          </p:cNvPr>
          <p:cNvCxnSpPr>
            <a:cxnSpLocks/>
            <a:stCxn id="28" idx="3"/>
            <a:endCxn id="34" idx="2"/>
          </p:cNvCxnSpPr>
          <p:nvPr/>
        </p:nvCxnSpPr>
        <p:spPr>
          <a:xfrm>
            <a:off x="7866994" y="4510285"/>
            <a:ext cx="1616370" cy="892225"/>
          </a:xfrm>
          <a:prstGeom prst="straightConnector1">
            <a:avLst/>
          </a:prstGeom>
          <a:ln w="12700">
            <a:solidFill>
              <a:srgbClr val="395B6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ector recto de flecha 46">
            <a:extLst>
              <a:ext uri="{FF2B5EF4-FFF2-40B4-BE49-F238E27FC236}">
                <a16:creationId xmlns:a16="http://schemas.microsoft.com/office/drawing/2014/main" id="{DD9C4CC2-F723-2B42-5F71-91C84DEC4DB5}"/>
              </a:ext>
            </a:extLst>
          </p:cNvPr>
          <p:cNvCxnSpPr>
            <a:cxnSpLocks/>
            <a:stCxn id="28" idx="3"/>
            <a:endCxn id="36" idx="2"/>
          </p:cNvCxnSpPr>
          <p:nvPr/>
        </p:nvCxnSpPr>
        <p:spPr>
          <a:xfrm flipV="1">
            <a:off x="7866994" y="3823350"/>
            <a:ext cx="1616370" cy="686935"/>
          </a:xfrm>
          <a:prstGeom prst="straightConnector1">
            <a:avLst/>
          </a:prstGeom>
          <a:ln w="12700">
            <a:solidFill>
              <a:srgbClr val="395B6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829700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2" grpId="0"/>
      <p:bldP spid="26" grpId="0"/>
      <p:bldP spid="28" grpId="0"/>
      <p:bldP spid="29" grpId="0" animBg="1"/>
      <p:bldP spid="30" grpId="0" animBg="1"/>
      <p:bldP spid="34" grpId="0" animBg="1"/>
      <p:bldP spid="3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5C9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ángulo 13">
            <a:extLst>
              <a:ext uri="{FF2B5EF4-FFF2-40B4-BE49-F238E27FC236}">
                <a16:creationId xmlns:a16="http://schemas.microsoft.com/office/drawing/2014/main" id="{45F31AEA-6D7C-8378-0770-89BEA84954A3}"/>
              </a:ext>
            </a:extLst>
          </p:cNvPr>
          <p:cNvSpPr/>
          <p:nvPr/>
        </p:nvSpPr>
        <p:spPr>
          <a:xfrm>
            <a:off x="-2582" y="0"/>
            <a:ext cx="5749871" cy="6858000"/>
          </a:xfrm>
          <a:prstGeom prst="rect">
            <a:avLst/>
          </a:prstGeom>
          <a:solidFill>
            <a:srgbClr val="395B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64D8056D-AD90-0548-9927-0463E4FD8E12}"/>
              </a:ext>
            </a:extLst>
          </p:cNvPr>
          <p:cNvSpPr txBox="1"/>
          <p:nvPr/>
        </p:nvSpPr>
        <p:spPr>
          <a:xfrm>
            <a:off x="-2582" y="629933"/>
            <a:ext cx="5749871" cy="8389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MX" sz="2000" b="1" dirty="0">
                <a:solidFill>
                  <a:srgbClr val="A5C9CA"/>
                </a:solidFill>
                <a:effectLst/>
                <a:latin typeface="Product Sans" panose="020B040303050204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Frase Anterior &gt; Frase Siguiente</a:t>
            </a:r>
            <a:endParaRPr lang="es-MX" sz="2000" dirty="0">
              <a:solidFill>
                <a:srgbClr val="A5C9CA"/>
              </a:solidFill>
              <a:effectLst/>
              <a:latin typeface="Product Sans" panose="020B04030305020402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MX" sz="2000" i="1" dirty="0">
                <a:solidFill>
                  <a:srgbClr val="A5C9CA"/>
                </a:solidFill>
                <a:effectLst/>
                <a:latin typeface="Product Sans" panose="020B040303050204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“Erase una vez una bella y hermosa” &gt; “Dama”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A3DCF52C-7385-F391-3B90-B9519CB2BCDF}"/>
              </a:ext>
            </a:extLst>
          </p:cNvPr>
          <p:cNvSpPr txBox="1"/>
          <p:nvPr/>
        </p:nvSpPr>
        <p:spPr>
          <a:xfrm>
            <a:off x="1072352" y="4203430"/>
            <a:ext cx="3600000" cy="1758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400" b="1" dirty="0" err="1">
                <a:solidFill>
                  <a:srgbClr val="A5C9CA"/>
                </a:solidFill>
                <a:latin typeface="Product Sans" panose="020B040303050204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Creación</a:t>
            </a:r>
            <a:r>
              <a:rPr lang="en-US" sz="2400" b="1" dirty="0">
                <a:solidFill>
                  <a:srgbClr val="A5C9CA"/>
                </a:solidFill>
                <a:latin typeface="Product Sans" panose="020B040303050204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de Token </a:t>
            </a:r>
            <a:r>
              <a:rPr lang="en-US" sz="2400" b="1" dirty="0" err="1">
                <a:solidFill>
                  <a:srgbClr val="A5C9CA"/>
                </a:solidFill>
                <a:latin typeface="Product Sans" panose="020B040303050204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como</a:t>
            </a:r>
            <a:r>
              <a:rPr lang="en-US" sz="2400" b="1" dirty="0">
                <a:solidFill>
                  <a:srgbClr val="A5C9CA"/>
                </a:solidFill>
                <a:latin typeface="Product Sans" panose="020B040303050204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A5C9CA"/>
                </a:solidFill>
                <a:latin typeface="Product Sans" panose="020B040303050204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una</a:t>
            </a:r>
            <a:r>
              <a:rPr lang="en-US" sz="2400" b="1" dirty="0">
                <a:solidFill>
                  <a:srgbClr val="A5C9CA"/>
                </a:solidFill>
                <a:latin typeface="Product Sans" panose="020B040303050204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A5C9CA"/>
                </a:solidFill>
                <a:latin typeface="Product Sans" panose="020B040303050204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medida</a:t>
            </a:r>
            <a:r>
              <a:rPr lang="en-US" sz="2400" b="1" dirty="0">
                <a:solidFill>
                  <a:srgbClr val="A5C9CA"/>
                </a:solidFill>
                <a:latin typeface="Product Sans" panose="020B040303050204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de </a:t>
            </a:r>
            <a:r>
              <a:rPr lang="en-US" sz="2400" b="1" dirty="0" err="1">
                <a:solidFill>
                  <a:srgbClr val="A5C9CA"/>
                </a:solidFill>
                <a:latin typeface="Product Sans" panose="020B040303050204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información</a:t>
            </a:r>
            <a:r>
              <a:rPr lang="en-US" sz="2400" b="1" dirty="0">
                <a:solidFill>
                  <a:srgbClr val="A5C9CA"/>
                </a:solidFill>
                <a:latin typeface="Product Sans" panose="020B040303050204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A5C9CA"/>
                </a:solidFill>
                <a:latin typeface="Product Sans" panose="020B040303050204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procesada</a:t>
            </a:r>
            <a:r>
              <a:rPr lang="en-US" sz="2400" b="1" dirty="0">
                <a:solidFill>
                  <a:srgbClr val="A5C9CA"/>
                </a:solidFill>
                <a:latin typeface="Product Sans" panose="020B040303050204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400" b="1" dirty="0">
                <a:solidFill>
                  <a:srgbClr val="A5C9CA"/>
                </a:solidFill>
                <a:latin typeface="Product Sans" panose="020B040303050204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2400" b="1" dirty="0">
                <a:solidFill>
                  <a:srgbClr val="A5C9CA"/>
                </a:solidFill>
                <a:effectLst/>
                <a:latin typeface="Product Sans" panose="020B040303050204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oken = 4 bytes</a:t>
            </a:r>
            <a:endParaRPr lang="es-MX" sz="2400" b="1" dirty="0">
              <a:solidFill>
                <a:srgbClr val="A5C9CA"/>
              </a:solidFill>
              <a:effectLst/>
              <a:latin typeface="Product Sans" panose="020B04030305020402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AF0C6D16-E158-BD10-7492-7AABAC15E8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384761"/>
            <a:ext cx="5843554" cy="3472978"/>
          </a:xfrm>
          <a:prstGeom prst="rect">
            <a:avLst/>
          </a:prstGeom>
          <a:ln w="28575">
            <a:solidFill>
              <a:srgbClr val="395B64"/>
            </a:solidFill>
          </a:ln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7A1FF6BA-BD3A-D4F7-50CA-D3CB7BBDCA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3091" y="4068436"/>
            <a:ext cx="5489371" cy="2436830"/>
          </a:xfrm>
          <a:prstGeom prst="rect">
            <a:avLst/>
          </a:prstGeom>
          <a:ln w="28575">
            <a:solidFill>
              <a:srgbClr val="395B64"/>
            </a:solidFill>
          </a:ln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C3BAC5ED-2659-1708-194A-C641DC7173E6}"/>
              </a:ext>
            </a:extLst>
          </p:cNvPr>
          <p:cNvSpPr txBox="1"/>
          <p:nvPr/>
        </p:nvSpPr>
        <p:spPr>
          <a:xfrm>
            <a:off x="-2583" y="1647119"/>
            <a:ext cx="5749871" cy="8389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MX" sz="2000" b="1" dirty="0">
                <a:solidFill>
                  <a:srgbClr val="A5C9CA"/>
                </a:solidFill>
                <a:effectLst/>
                <a:latin typeface="Product Sans" panose="020B040303050204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Palabra Anterior &gt; Palabra Siguiente</a:t>
            </a:r>
            <a:endParaRPr lang="es-MX" sz="2000" dirty="0">
              <a:solidFill>
                <a:srgbClr val="A5C9CA"/>
              </a:solidFill>
              <a:effectLst/>
              <a:latin typeface="Product Sans" panose="020B04030305020402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MX" sz="2000" i="1" dirty="0">
                <a:solidFill>
                  <a:srgbClr val="A5C9CA"/>
                </a:solidFill>
                <a:effectLst/>
                <a:latin typeface="Product Sans" panose="020B040303050204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“hermosa” &gt; “Dama”</a:t>
            </a:r>
            <a:endParaRPr lang="es-MX" sz="1800" i="1" dirty="0">
              <a:solidFill>
                <a:srgbClr val="A5C9CA"/>
              </a:solidFill>
              <a:effectLst/>
              <a:latin typeface="Product Sans" panose="020B04030305020402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1383D0BA-B1EC-6B01-8D63-DECF971D873D}"/>
              </a:ext>
            </a:extLst>
          </p:cNvPr>
          <p:cNvSpPr txBox="1"/>
          <p:nvPr/>
        </p:nvSpPr>
        <p:spPr>
          <a:xfrm>
            <a:off x="-174334" y="2613007"/>
            <a:ext cx="6093372" cy="8389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MX" sz="2000" b="1" dirty="0">
                <a:solidFill>
                  <a:srgbClr val="A5C9CA"/>
                </a:solidFill>
                <a:effectLst/>
                <a:latin typeface="Product Sans" panose="020B040303050204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Letra Anterior &gt; Letra Siguiente</a:t>
            </a:r>
            <a:endParaRPr lang="es-MX" sz="2000" dirty="0">
              <a:solidFill>
                <a:srgbClr val="A5C9CA"/>
              </a:solidFill>
              <a:effectLst/>
              <a:latin typeface="Product Sans" panose="020B04030305020402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MX" sz="2000" dirty="0">
                <a:solidFill>
                  <a:srgbClr val="A5C9CA"/>
                </a:solidFill>
                <a:effectLst/>
                <a:latin typeface="Product Sans" panose="020B040303050204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“D” &gt; “a” &gt; “m” &gt; “a”</a:t>
            </a:r>
          </a:p>
        </p:txBody>
      </p:sp>
    </p:spTree>
    <p:extLst>
      <p:ext uri="{BB962C8B-B14F-4D97-AF65-F5344CB8AC3E}">
        <p14:creationId xmlns:p14="http://schemas.microsoft.com/office/powerpoint/2010/main" val="60874914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7" grpId="0"/>
      <p:bldP spid="7" grpId="1"/>
      <p:bldP spid="8" grpId="0"/>
      <p:bldP spid="8" grpId="1"/>
      <p:bldP spid="9" grpId="0"/>
      <p:bldP spid="9" grpId="1"/>
    </p:bld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7107</TotalTime>
  <Words>772</Words>
  <Application>Microsoft Office PowerPoint</Application>
  <PresentationFormat>Panorámica</PresentationFormat>
  <Paragraphs>122</Paragraphs>
  <Slides>33</Slides>
  <Notes>4</Notes>
  <HiddenSlides>0</HiddenSlides>
  <MMClips>1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33</vt:i4>
      </vt:variant>
    </vt:vector>
  </HeadingPairs>
  <TitlesOfParts>
    <vt:vector size="39" baseType="lpstr">
      <vt:lpstr>Arial</vt:lpstr>
      <vt:lpstr>Calibri</vt:lpstr>
      <vt:lpstr>Calibri Light</vt:lpstr>
      <vt:lpstr>Libre Franklin</vt:lpstr>
      <vt:lpstr>Product Sans</vt:lpstr>
      <vt:lpstr>Tema de Office</vt:lpstr>
      <vt:lpstr>Construcción de una AppWeb implementando GPT-3 OpenAI</vt:lpstr>
      <vt:lpstr>Objetivo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Aplicaciones de GPT-3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Construcción de una AppWeb implementando GPT-3 OpenAI</dc:title>
  <dc:creator>Eduardo Isaac Davila Bernal</dc:creator>
  <cp:lastModifiedBy>Eduardo Isaac Davila Bernal</cp:lastModifiedBy>
  <cp:revision>7</cp:revision>
  <dcterms:created xsi:type="dcterms:W3CDTF">2022-08-05T16:51:28Z</dcterms:created>
  <dcterms:modified xsi:type="dcterms:W3CDTF">2022-08-10T16:13:44Z</dcterms:modified>
</cp:coreProperties>
</file>